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90" r:id="rId4"/>
    <p:sldId id="283" r:id="rId5"/>
    <p:sldId id="284" r:id="rId6"/>
    <p:sldId id="285" r:id="rId7"/>
    <p:sldId id="28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pace Grotesk" pitchFamily="2" charset="0"/>
      <p:regular r:id="rId14"/>
      <p:bold r:id="rId15"/>
    </p:embeddedFont>
    <p:embeddedFont>
      <p:font typeface="Arial Black" panose="020B0A0402010202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jNGGfEXKFUNlnaXbbcv7vYXCG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D2E"/>
    <a:srgbClr val="E2E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26C7D-2988-4CE0-8D76-D488F80258AA}">
  <a:tblStyle styleId="{16F26C7D-2988-4CE0-8D76-D488F80258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b1e5fd3a09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3b1e5fd3a09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b1e5fd3a09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3b1e5fd3a09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68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b1e5fd3a09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3b1e5fd3a09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b1e5fd3a09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3b1e5fd3a09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b1e5fd3a0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3b1e5fd3a0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afa42239a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2" name="Google Shape;542;g3afa42239a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1">
  <p:cSld name="Mise en page personnalisée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f8c4aa50b_0_18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6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3af8c4aa50b_0_186"/>
          <p:cNvSpPr txBox="1">
            <a:spLocks noGrp="1"/>
          </p:cNvSpPr>
          <p:nvPr>
            <p:ph type="title"/>
          </p:nvPr>
        </p:nvSpPr>
        <p:spPr>
          <a:xfrm>
            <a:off x="733841" y="2721900"/>
            <a:ext cx="4628400" cy="14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●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○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■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●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○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■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●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○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000"/>
              <a:buFont typeface="Arial Black"/>
              <a:buChar char="■"/>
              <a:defRPr sz="30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3" name="Google Shape;93;g3af8c4aa50b_0_186"/>
          <p:cNvSpPr txBox="1">
            <a:spLocks noGrp="1"/>
          </p:cNvSpPr>
          <p:nvPr>
            <p:ph type="sldNum" idx="12"/>
          </p:nvPr>
        </p:nvSpPr>
        <p:spPr>
          <a:xfrm>
            <a:off x="11409770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7A7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 BLANC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af8c4aa50b_0_38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linkedin.com/in/upec-cidp-00272229a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pedagogie.u-pec.fr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1E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787171" y="1679175"/>
            <a:ext cx="11404829" cy="4123108"/>
          </a:xfrm>
          <a:prstGeom prst="rect">
            <a:avLst/>
          </a:prstGeom>
          <a:solidFill>
            <a:srgbClr val="6B4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rot="-5400000">
            <a:off x="-446001" y="446002"/>
            <a:ext cx="1679174" cy="787169"/>
          </a:xfrm>
          <a:prstGeom prst="rect">
            <a:avLst/>
          </a:prstGeom>
          <a:solidFill>
            <a:srgbClr val="E627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 rot="-5400000">
            <a:off x="-136272" y="5938557"/>
            <a:ext cx="1059716" cy="787169"/>
          </a:xfrm>
          <a:prstGeom prst="rect">
            <a:avLst/>
          </a:prstGeom>
          <a:solidFill>
            <a:srgbClr val="5E0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470865" y="3140585"/>
            <a:ext cx="70400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dirty="0" smtClean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PROPOSER </a:t>
            </a:r>
            <a:r>
              <a:rPr lang="fr-FR" sz="3600" b="1" smtClean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L’ACTIVITÉ DANS SON ENSEIGNEMENT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l="4481" t="13670" r="8433" b="13742"/>
          <a:stretch/>
        </p:blipFill>
        <p:spPr>
          <a:xfrm>
            <a:off x="969107" y="5908430"/>
            <a:ext cx="1774093" cy="80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9" y="849766"/>
            <a:ext cx="1963844" cy="8593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24004" r="10069" b="14049"/>
          <a:stretch/>
        </p:blipFill>
        <p:spPr>
          <a:xfrm>
            <a:off x="9990674" y="6002215"/>
            <a:ext cx="1918240" cy="734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b1e5fd3a09_0_5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449" name="Google Shape;449;g3b1e5fd3a09_0_519"/>
          <p:cNvSpPr/>
          <p:nvPr/>
        </p:nvSpPr>
        <p:spPr>
          <a:xfrm>
            <a:off x="1679099" y="1"/>
            <a:ext cx="9453300" cy="611400"/>
          </a:xfrm>
          <a:prstGeom prst="rect">
            <a:avLst/>
          </a:prstGeom>
          <a:solidFill>
            <a:srgbClr val="E2E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100" b="1" i="0" u="none" strike="noStrike" cap="none" dirty="0" smtClean="0">
                <a:solidFill>
                  <a:srgbClr val="5E0D2E"/>
                </a:solidFill>
                <a:latin typeface="Space Grotesk"/>
                <a:ea typeface="Space Grotesk"/>
                <a:cs typeface="Space Grotesk"/>
                <a:sym typeface="Space Grotesk"/>
              </a:rPr>
              <a:t>Qu’est-ce que le « jigsaw » ?</a:t>
            </a:r>
            <a:endParaRPr sz="2100" b="1" dirty="0">
              <a:solidFill>
                <a:srgbClr val="5E0D2E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50" name="Google Shape;450;g3b1e5fd3a09_0_519"/>
          <p:cNvSpPr/>
          <p:nvPr/>
        </p:nvSpPr>
        <p:spPr>
          <a:xfrm>
            <a:off x="0" y="0"/>
            <a:ext cx="1679100" cy="611400"/>
          </a:xfrm>
          <a:prstGeom prst="rect">
            <a:avLst/>
          </a:prstGeom>
          <a:solidFill>
            <a:srgbClr val="E627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3b1e5fd3a09_0_519"/>
          <p:cNvSpPr/>
          <p:nvPr/>
        </p:nvSpPr>
        <p:spPr>
          <a:xfrm>
            <a:off x="11132400" y="0"/>
            <a:ext cx="1059600" cy="611400"/>
          </a:xfrm>
          <a:prstGeom prst="rect">
            <a:avLst/>
          </a:prstGeom>
          <a:solidFill>
            <a:srgbClr val="5E0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g3b1e5fd3a09_0_5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94" y="861088"/>
            <a:ext cx="803589" cy="80358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3b1e5fd3a09_0_519"/>
          <p:cNvSpPr txBox="1"/>
          <p:nvPr/>
        </p:nvSpPr>
        <p:spPr>
          <a:xfrm>
            <a:off x="1679099" y="1262882"/>
            <a:ext cx="9277152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L’activité </a:t>
            </a:r>
            <a:r>
              <a:rPr lang="fr-FR" sz="1200" b="1" dirty="0">
                <a:latin typeface="Space Grotesk" pitchFamily="2" charset="0"/>
                <a:cs typeface="Space Grotesk" pitchFamily="2" charset="0"/>
              </a:rPr>
              <a:t>Jigsaw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 (ou </a:t>
            </a:r>
            <a:r>
              <a:rPr lang="fr-FR" sz="1200" i="1" dirty="0">
                <a:latin typeface="Space Grotesk" pitchFamily="2" charset="0"/>
                <a:cs typeface="Space Grotesk" pitchFamily="2" charset="0"/>
              </a:rPr>
              <a:t>méthode du puzzle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) est une stratégie de pédagogie active fondée sur l’</a:t>
            </a:r>
            <a:r>
              <a:rPr lang="fr-FR" sz="1200" b="1" dirty="0">
                <a:latin typeface="Space Grotesk" pitchFamily="2" charset="0"/>
                <a:cs typeface="Space Grotesk" pitchFamily="2" charset="0"/>
              </a:rPr>
              <a:t>apprentissage par les pairs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. Elle repose sur une idée simple mais puissante : </a:t>
            </a:r>
            <a:r>
              <a:rPr lang="fr-FR" sz="1200" b="1" dirty="0">
                <a:latin typeface="Space Grotesk" pitchFamily="2" charset="0"/>
                <a:cs typeface="Space Grotesk" pitchFamily="2" charset="0"/>
              </a:rPr>
              <a:t>chaque étudiant devient indispensable à l’apprentissage des autres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Le principe consiste à découper une notion complexe en plusieurs parties. Les étudiants travaillent d’abord en </a:t>
            </a:r>
            <a:r>
              <a:rPr lang="fr-FR" sz="1200" b="1" dirty="0">
                <a:latin typeface="Space Grotesk" pitchFamily="2" charset="0"/>
                <a:cs typeface="Space Grotesk" pitchFamily="2" charset="0"/>
              </a:rPr>
              <a:t>groupes d’experts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, puis sont redistribués en </a:t>
            </a:r>
            <a:r>
              <a:rPr lang="fr-FR" sz="1200" b="1" dirty="0">
                <a:latin typeface="Space Grotesk" pitchFamily="2" charset="0"/>
                <a:cs typeface="Space Grotesk" pitchFamily="2" charset="0"/>
              </a:rPr>
              <a:t>groupes d’apprentissage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 afin de partager et reconstruire collectivement l’ensemble des savoirs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Space Grotesk" pitchFamily="2" charset="0"/>
              <a:cs typeface="Space Grotesk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i="1" dirty="0" smtClean="0">
                <a:latin typeface="Space Grotesk" pitchFamily="2" charset="0"/>
                <a:cs typeface="Space Grotesk" pitchFamily="2" charset="0"/>
              </a:rPr>
              <a:t>Enjeux </a:t>
            </a:r>
            <a:r>
              <a:rPr lang="fr-FR" sz="1200" b="1" i="1" dirty="0">
                <a:latin typeface="Space Grotesk" pitchFamily="2" charset="0"/>
                <a:cs typeface="Space Grotesk" pitchFamily="2" charset="0"/>
              </a:rPr>
              <a:t>pédagogiques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Favoriser l’engagement actif des étudiants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Développer la compréhension en profondeur des notions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Travailler des compétences transversales : expliquer, synthétiser, coopérer, prendre des notes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Déplacer le rôle de l’enseignant vers celui de facilitateur des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apprentissages</a:t>
            </a:r>
            <a:br>
              <a:rPr lang="fr-FR" sz="1200" dirty="0" smtClean="0">
                <a:latin typeface="Space Grotesk" pitchFamily="2" charset="0"/>
                <a:cs typeface="Space Grotesk" pitchFamily="2" charset="0"/>
              </a:rPr>
            </a:br>
            <a:endParaRPr lang="fr-FR" sz="1200" dirty="0">
              <a:latin typeface="Space Grotesk" pitchFamily="2" charset="0"/>
              <a:cs typeface="Space Grotesk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i="1" dirty="0" smtClean="0">
                <a:latin typeface="Space Grotesk" pitchFamily="2" charset="0"/>
                <a:cs typeface="Space Grotesk" pitchFamily="2" charset="0"/>
              </a:rPr>
              <a:t>Avantages</a:t>
            </a:r>
            <a:endParaRPr lang="fr-FR" sz="1200" b="1" i="1" dirty="0">
              <a:latin typeface="Space Grotesk" pitchFamily="2" charset="0"/>
              <a:cs typeface="Space Grotesk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Implication forte : chacun est responsable d’une partie du savoir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Apprentissage durable grâce à la reformulation et à l’explication aux pairs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Valorisation de la diversité des points de vue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Climat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coopératif</a:t>
            </a:r>
            <a:endParaRPr lang="fr-F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b1e5fd3a09_0_5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449" name="Google Shape;449;g3b1e5fd3a09_0_519"/>
          <p:cNvSpPr/>
          <p:nvPr/>
        </p:nvSpPr>
        <p:spPr>
          <a:xfrm>
            <a:off x="1679099" y="1"/>
            <a:ext cx="9453300" cy="611400"/>
          </a:xfrm>
          <a:prstGeom prst="rect">
            <a:avLst/>
          </a:prstGeom>
          <a:solidFill>
            <a:srgbClr val="E2E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100" b="1" i="0" u="none" strike="noStrike" cap="none" dirty="0" smtClean="0">
                <a:solidFill>
                  <a:srgbClr val="5E0D2E"/>
                </a:solidFill>
                <a:latin typeface="Space Grotesk"/>
                <a:ea typeface="Space Grotesk"/>
                <a:cs typeface="Space Grotesk"/>
                <a:sym typeface="Space Grotesk"/>
              </a:rPr>
              <a:t>Fonctionnement du jigsaw</a:t>
            </a:r>
            <a:endParaRPr sz="2100" b="1" dirty="0">
              <a:solidFill>
                <a:srgbClr val="5E0D2E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50" name="Google Shape;450;g3b1e5fd3a09_0_519"/>
          <p:cNvSpPr/>
          <p:nvPr/>
        </p:nvSpPr>
        <p:spPr>
          <a:xfrm>
            <a:off x="0" y="0"/>
            <a:ext cx="1679100" cy="611400"/>
          </a:xfrm>
          <a:prstGeom prst="rect">
            <a:avLst/>
          </a:prstGeom>
          <a:solidFill>
            <a:srgbClr val="E627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3b1e5fd3a09_0_519"/>
          <p:cNvSpPr/>
          <p:nvPr/>
        </p:nvSpPr>
        <p:spPr>
          <a:xfrm>
            <a:off x="11132400" y="0"/>
            <a:ext cx="1059600" cy="611400"/>
          </a:xfrm>
          <a:prstGeom prst="rect">
            <a:avLst/>
          </a:prstGeom>
          <a:solidFill>
            <a:srgbClr val="5E0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6819" r="52868" b="19071"/>
          <a:stretch/>
        </p:blipFill>
        <p:spPr>
          <a:xfrm>
            <a:off x="2059735" y="1423901"/>
            <a:ext cx="2194082" cy="2002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7427" y="1084611"/>
            <a:ext cx="2581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Space Grotesk" pitchFamily="2" charset="0"/>
                <a:cs typeface="Space Grotesk" pitchFamily="2" charset="0"/>
              </a:rPr>
              <a:t>ÉTAPE 1 : Groupes d’experts</a:t>
            </a:r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4" t="16819" r="1715" b="19071"/>
          <a:stretch/>
        </p:blipFill>
        <p:spPr>
          <a:xfrm>
            <a:off x="7560025" y="1423901"/>
            <a:ext cx="2106880" cy="190993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5967989" y="792027"/>
            <a:ext cx="7931" cy="1472955"/>
          </a:xfrm>
          <a:prstGeom prst="line">
            <a:avLst/>
          </a:prstGeom>
          <a:ln>
            <a:solidFill>
              <a:srgbClr val="5E0D2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 droite 6"/>
          <p:cNvSpPr/>
          <p:nvPr/>
        </p:nvSpPr>
        <p:spPr>
          <a:xfrm>
            <a:off x="5292376" y="2303351"/>
            <a:ext cx="1375507" cy="285263"/>
          </a:xfrm>
          <a:prstGeom prst="rightArrow">
            <a:avLst/>
          </a:prstGeom>
          <a:solidFill>
            <a:srgbClr val="5E0D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5980130" y="2719754"/>
            <a:ext cx="0" cy="2328984"/>
          </a:xfrm>
          <a:prstGeom prst="line">
            <a:avLst/>
          </a:prstGeom>
          <a:ln>
            <a:solidFill>
              <a:srgbClr val="5E0D2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13508" y="1084610"/>
            <a:ext cx="3199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Space Grotesk" pitchFamily="2" charset="0"/>
                <a:cs typeface="Space Grotesk" pitchFamily="2" charset="0"/>
              </a:rPr>
              <a:t>ÉTAPE 2 : Groupes d’apprentissage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56561" y="3555244"/>
            <a:ext cx="540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Chaque groupe travaille sur une même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thématique/tâche/notion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Prise 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de connaissance des ressources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et recherches 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si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besoin (phase collective ou individuelle)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Échanges 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au sein du groupe pour partager et approfondir la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compréhension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Prise 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de notes en vue de la restitution aux autres groupes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405749" y="3549350"/>
            <a:ext cx="541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pace Grotesk" pitchFamily="2" charset="0"/>
                <a:cs typeface="Space Grotesk" pitchFamily="2" charset="0"/>
              </a:rPr>
              <a:t>Recomposition des groupes avec au moins un expert de chaque thématique ou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notion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Chaque 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expert présente le travail et les apports de son groupe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d’experts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Les 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autres étudiants écoutent et prennent des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notes</a:t>
            </a:r>
          </a:p>
          <a:p>
            <a:r>
              <a:rPr lang="fr-FR" sz="1200" dirty="0" smtClean="0">
                <a:latin typeface="Space Grotesk" pitchFamily="2" charset="0"/>
                <a:cs typeface="Space Grotesk" pitchFamily="2" charset="0"/>
                <a:sym typeface="Wingdings" panose="05000000000000000000" pitchFamily="2" charset="2"/>
              </a:rPr>
              <a:t> </a:t>
            </a:r>
            <a:r>
              <a:rPr lang="fr-FR" sz="1200" dirty="0" smtClean="0">
                <a:latin typeface="Space Grotesk" pitchFamily="2" charset="0"/>
                <a:cs typeface="Space Grotesk" pitchFamily="2" charset="0"/>
              </a:rPr>
              <a:t>Les </a:t>
            </a:r>
            <a:r>
              <a:rPr lang="fr-FR" sz="1200" dirty="0">
                <a:latin typeface="Space Grotesk" pitchFamily="2" charset="0"/>
                <a:cs typeface="Space Grotesk" pitchFamily="2" charset="0"/>
              </a:rPr>
              <a:t>échanges permettent de construire une compréhension globale des notions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69005" y="5526563"/>
            <a:ext cx="2375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Space Grotesk" pitchFamily="2" charset="0"/>
                <a:cs typeface="Space Grotesk" pitchFamily="2" charset="0"/>
              </a:rPr>
              <a:t>ÉTAPE 3 : Retour collectif</a:t>
            </a:r>
            <a:endParaRPr lang="fr-FR" b="1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971402" y="5939328"/>
            <a:ext cx="69165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pace Grotesk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sur l’activité (intérêt, difficultés…)</a:t>
            </a:r>
            <a:r>
              <a:rPr kumimoji="0" lang="fr-FR" altLang="fr-F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pace Grotesk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pace Grotesk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ce qui a été retenu pour chaque notion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100" dirty="0">
                <a:solidFill>
                  <a:schemeClr val="tx1"/>
                </a:solidFill>
                <a:latin typeface="Space Grotesk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pace Grotesk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emédiation de l’enseignant et création de lien entre l’ensemble des notions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1925483" y="5303241"/>
            <a:ext cx="8325628" cy="15143"/>
          </a:xfrm>
          <a:prstGeom prst="line">
            <a:avLst/>
          </a:prstGeom>
          <a:ln>
            <a:solidFill>
              <a:srgbClr val="5E0D2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5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b1e5fd3a09_0_556"/>
          <p:cNvSpPr/>
          <p:nvPr/>
        </p:nvSpPr>
        <p:spPr>
          <a:xfrm>
            <a:off x="2298000" y="1288200"/>
            <a:ext cx="7596000" cy="199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2E1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Vous êtes</a:t>
            </a: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fr-FR" b="1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un groupe d’experts d’une de ces notions </a:t>
            </a:r>
            <a:r>
              <a:rPr lang="fr-FR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:</a:t>
            </a: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i="1" dirty="0" smtClean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Présenter ici les différentes notions</a:t>
            </a:r>
            <a:endParaRPr i="1" dirty="0">
              <a:solidFill>
                <a:srgbClr val="FF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→ </a:t>
            </a:r>
            <a:r>
              <a:rPr lang="fr-FR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Votre mission</a:t>
            </a: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: réfléchir ensemble à cette </a:t>
            </a:r>
            <a:r>
              <a:rPr lang="fr-FR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notion.</a:t>
            </a:r>
            <a:endParaRPr sz="1600" dirty="0"/>
          </a:p>
        </p:txBody>
      </p:sp>
      <p:sp>
        <p:nvSpPr>
          <p:cNvPr id="476" name="Google Shape;476;g3b1e5fd3a09_0_55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477" name="Google Shape;477;g3b1e5fd3a09_0_556"/>
          <p:cNvSpPr/>
          <p:nvPr/>
        </p:nvSpPr>
        <p:spPr>
          <a:xfrm>
            <a:off x="1679099" y="1"/>
            <a:ext cx="9453300" cy="611400"/>
          </a:xfrm>
          <a:prstGeom prst="rect">
            <a:avLst/>
          </a:prstGeom>
          <a:solidFill>
            <a:srgbClr val="E2E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100" b="1" i="0" u="none" strike="noStrike" cap="none" dirty="0" smtClean="0">
                <a:solidFill>
                  <a:srgbClr val="5E0D2E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Consignes du jigsaw</a:t>
            </a:r>
            <a:endParaRPr sz="2100" b="1" dirty="0">
              <a:solidFill>
                <a:srgbClr val="5E0D2E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78" name="Google Shape;478;g3b1e5fd3a09_0_556"/>
          <p:cNvSpPr/>
          <p:nvPr/>
        </p:nvSpPr>
        <p:spPr>
          <a:xfrm>
            <a:off x="0" y="0"/>
            <a:ext cx="1679100" cy="611400"/>
          </a:xfrm>
          <a:prstGeom prst="rect">
            <a:avLst/>
          </a:prstGeom>
          <a:solidFill>
            <a:srgbClr val="E627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3b1e5fd3a09_0_556"/>
          <p:cNvSpPr/>
          <p:nvPr/>
        </p:nvSpPr>
        <p:spPr>
          <a:xfrm>
            <a:off x="11132400" y="0"/>
            <a:ext cx="1059600" cy="611400"/>
          </a:xfrm>
          <a:prstGeom prst="rect">
            <a:avLst/>
          </a:prstGeom>
          <a:solidFill>
            <a:srgbClr val="5E0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3b1e5fd3a09_0_556"/>
          <p:cNvSpPr txBox="1"/>
          <p:nvPr/>
        </p:nvSpPr>
        <p:spPr>
          <a:xfrm>
            <a:off x="190349" y="541962"/>
            <a:ext cx="414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fr-FR" sz="1600" b="1" dirty="0">
                <a:solidFill>
                  <a:srgbClr val="5E0D2E"/>
                </a:solidFill>
                <a:highlight>
                  <a:srgbClr val="E2E1E8"/>
                </a:highlight>
                <a:latin typeface="Space Grotesk"/>
                <a:ea typeface="Space Grotesk"/>
                <a:cs typeface="Space Grotesk"/>
                <a:sym typeface="Space Grotesk"/>
              </a:rPr>
              <a:t>ÉTAPE 1 – Travail en groupe expert</a:t>
            </a:r>
            <a:endParaRPr sz="1600" b="1" dirty="0">
              <a:solidFill>
                <a:srgbClr val="5E0D2E"/>
              </a:solidFill>
              <a:highlight>
                <a:srgbClr val="E2E1E8"/>
              </a:highlight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82" name="Google Shape;482;g3b1e5fd3a09_0_556"/>
          <p:cNvSpPr/>
          <p:nvPr/>
        </p:nvSpPr>
        <p:spPr>
          <a:xfrm>
            <a:off x="2298000" y="3500725"/>
            <a:ext cx="7596000" cy="2979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2E1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Questions pour guider votre réflexion :</a:t>
            </a:r>
            <a:endParaRPr b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838200" marR="3810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AutoNum type="arabicPeriod"/>
            </a:pPr>
            <a:r>
              <a:rPr lang="fr-FR" b="1" i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Décrire la </a:t>
            </a:r>
            <a:r>
              <a:rPr lang="fr-FR" b="1" i="1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notion</a:t>
            </a:r>
            <a:r>
              <a:rPr lang="fr-FR" b="1" i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/>
            </a:r>
            <a:br>
              <a:rPr lang="fr-FR" b="1" i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fr-FR" i="1" dirty="0" smtClean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Noter des questions pour guider la réflexion</a:t>
            </a: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/>
            </a:r>
            <a:b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endParaRPr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838200" marR="381000" lvl="0" indent="-317500">
              <a:lnSpc>
                <a:spcPct val="115000"/>
              </a:lnSpc>
              <a:buClr>
                <a:schemeClr val="dk1"/>
              </a:buClr>
              <a:buSzPts val="1400"/>
              <a:buFont typeface="Space Grotesk"/>
              <a:buAutoNum type="arabicPeriod"/>
            </a:pPr>
            <a:r>
              <a:rPr lang="fr-FR" b="1" i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Analyser la </a:t>
            </a:r>
            <a:r>
              <a:rPr lang="fr-FR" b="1" i="1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notion</a:t>
            </a:r>
            <a:br>
              <a:rPr lang="fr-FR" b="1" i="1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fr-FR" i="1" dirty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Noter des questions pour guider la réflexion</a:t>
            </a:r>
            <a:endParaRPr b="1" i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83" name="Google Shape;483;g3b1e5fd3a09_0_556"/>
          <p:cNvSpPr/>
          <p:nvPr/>
        </p:nvSpPr>
        <p:spPr>
          <a:xfrm>
            <a:off x="10763250" y="1334725"/>
            <a:ext cx="1010400" cy="88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i="1" dirty="0" smtClean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Noter ici le temps</a:t>
            </a:r>
            <a:endParaRPr sz="1000" b="1" i="1" dirty="0">
              <a:solidFill>
                <a:srgbClr val="FF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6819" r="52868" b="19071"/>
          <a:stretch/>
        </p:blipFill>
        <p:spPr>
          <a:xfrm>
            <a:off x="660781" y="2829169"/>
            <a:ext cx="1312084" cy="11972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b1e5fd3a09_0_592"/>
          <p:cNvSpPr/>
          <p:nvPr/>
        </p:nvSpPr>
        <p:spPr>
          <a:xfrm>
            <a:off x="2298000" y="1796200"/>
            <a:ext cx="7596000" cy="379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2E1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Dans chaque groupe :</a:t>
            </a:r>
            <a:endParaRPr b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1 ou plusieurs membres sont experts d’une méthode</a:t>
            </a:r>
            <a:endParaRPr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Ils présentent aux autres le résultat du travail en </a:t>
            </a:r>
            <a:r>
              <a:rPr lang="fr-FR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groupe d’experts</a:t>
            </a:r>
            <a:endParaRPr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b="1" i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Les autres membres du groupe :</a:t>
            </a:r>
            <a:endParaRPr b="1" i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❏"/>
            </a:pP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écoutent</a:t>
            </a:r>
            <a:endParaRPr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❏"/>
            </a:pP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posent des questions</a:t>
            </a:r>
            <a:endParaRPr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❏"/>
            </a:pP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font le lien avec leurs propres pratiques</a:t>
            </a:r>
            <a:endParaRPr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❏"/>
            </a:pPr>
            <a:r>
              <a:rPr lang="fr-FR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prennent des notes pour la restitution collective</a:t>
            </a:r>
            <a:endParaRPr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89" name="Google Shape;489;g3b1e5fd3a09_0_59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490" name="Google Shape;490;g3b1e5fd3a09_0_592"/>
          <p:cNvSpPr/>
          <p:nvPr/>
        </p:nvSpPr>
        <p:spPr>
          <a:xfrm>
            <a:off x="1679099" y="1"/>
            <a:ext cx="9453300" cy="611400"/>
          </a:xfrm>
          <a:prstGeom prst="rect">
            <a:avLst/>
          </a:prstGeom>
          <a:solidFill>
            <a:srgbClr val="E2E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100" b="1" i="0" u="none" strike="noStrike" cap="none">
                <a:solidFill>
                  <a:srgbClr val="5E0D2E"/>
                </a:solidFill>
                <a:latin typeface="Space Grotesk"/>
                <a:ea typeface="Space Grotesk"/>
                <a:cs typeface="Space Grotesk"/>
                <a:sym typeface="Space Grotesk"/>
              </a:rPr>
              <a:t>Activité : </a:t>
            </a:r>
            <a:r>
              <a:rPr lang="fr-FR" sz="2100" b="1">
                <a:solidFill>
                  <a:srgbClr val="5E0D2E"/>
                </a:solidFill>
                <a:latin typeface="Space Grotesk"/>
                <a:ea typeface="Space Grotesk"/>
                <a:cs typeface="Space Grotesk"/>
                <a:sym typeface="Space Grotesk"/>
              </a:rPr>
              <a:t>Analyse de méthodes de pédagogie active</a:t>
            </a:r>
            <a:endParaRPr sz="2100" b="1">
              <a:solidFill>
                <a:srgbClr val="5E0D2E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91" name="Google Shape;491;g3b1e5fd3a09_0_592"/>
          <p:cNvSpPr/>
          <p:nvPr/>
        </p:nvSpPr>
        <p:spPr>
          <a:xfrm>
            <a:off x="0" y="0"/>
            <a:ext cx="1679100" cy="611400"/>
          </a:xfrm>
          <a:prstGeom prst="rect">
            <a:avLst/>
          </a:prstGeom>
          <a:solidFill>
            <a:srgbClr val="E627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3b1e5fd3a09_0_592"/>
          <p:cNvSpPr/>
          <p:nvPr/>
        </p:nvSpPr>
        <p:spPr>
          <a:xfrm>
            <a:off x="11132400" y="0"/>
            <a:ext cx="1059600" cy="611400"/>
          </a:xfrm>
          <a:prstGeom prst="rect">
            <a:avLst/>
          </a:prstGeom>
          <a:solidFill>
            <a:srgbClr val="5E0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3b1e5fd3a09_0_592"/>
          <p:cNvSpPr txBox="1"/>
          <p:nvPr/>
        </p:nvSpPr>
        <p:spPr>
          <a:xfrm>
            <a:off x="205175" y="569955"/>
            <a:ext cx="545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fr-FR" sz="1600" b="1" dirty="0">
                <a:solidFill>
                  <a:srgbClr val="5E0D2E"/>
                </a:solidFill>
                <a:highlight>
                  <a:srgbClr val="E2E1E8"/>
                </a:highlight>
                <a:latin typeface="Space Grotesk"/>
                <a:ea typeface="Space Grotesk"/>
                <a:cs typeface="Space Grotesk"/>
                <a:sym typeface="Space Grotesk"/>
              </a:rPr>
              <a:t>ÉTAPE 1 – Travail en Groupes d’apprentissage</a:t>
            </a:r>
            <a:endParaRPr sz="1600" b="1" dirty="0">
              <a:solidFill>
                <a:srgbClr val="5E0D2E"/>
              </a:solidFill>
              <a:highlight>
                <a:srgbClr val="E2E1E8"/>
              </a:highlight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95" name="Google Shape;495;g3b1e5fd3a09_0_592"/>
          <p:cNvSpPr txBox="1"/>
          <p:nvPr/>
        </p:nvSpPr>
        <p:spPr>
          <a:xfrm>
            <a:off x="634989" y="1075275"/>
            <a:ext cx="366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Les groupes sont recomposés.</a:t>
            </a:r>
            <a:endParaRPr i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496" name="Google Shape;496;g3b1e5fd3a09_0_592" title="noun-switch-2452267.png"/>
          <p:cNvPicPr preferRelativeResize="0"/>
          <p:nvPr/>
        </p:nvPicPr>
        <p:blipFill rotWithShape="1">
          <a:blip r:embed="rId3">
            <a:alphaModFix/>
          </a:blip>
          <a:srcRect b="17108"/>
          <a:stretch/>
        </p:blipFill>
        <p:spPr>
          <a:xfrm>
            <a:off x="337157" y="1275375"/>
            <a:ext cx="3984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4" t="16819" r="1715" b="19071"/>
          <a:stretch/>
        </p:blipFill>
        <p:spPr>
          <a:xfrm>
            <a:off x="772708" y="2981154"/>
            <a:ext cx="1312084" cy="1189433"/>
          </a:xfrm>
          <a:prstGeom prst="rect">
            <a:avLst/>
          </a:prstGeom>
        </p:spPr>
      </p:pic>
      <p:sp>
        <p:nvSpPr>
          <p:cNvPr id="14" name="Google Shape;483;g3b1e5fd3a09_0_556"/>
          <p:cNvSpPr/>
          <p:nvPr/>
        </p:nvSpPr>
        <p:spPr>
          <a:xfrm>
            <a:off x="10763250" y="1334725"/>
            <a:ext cx="1010400" cy="88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i="1" dirty="0" smtClean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Noter ici le temps</a:t>
            </a:r>
            <a:endParaRPr sz="1000" b="1" i="1" dirty="0">
              <a:solidFill>
                <a:srgbClr val="FF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b1e5fd3a09_0_607"/>
          <p:cNvSpPr/>
          <p:nvPr/>
        </p:nvSpPr>
        <p:spPr>
          <a:xfrm>
            <a:off x="2298000" y="1796200"/>
            <a:ext cx="7596000" cy="3169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2E1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Ensemble, échangeons sur </a:t>
            </a:r>
            <a:r>
              <a:rPr lang="fr-FR" b="1" dirty="0" smtClean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: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fr-FR" i="1" dirty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Noter des questions pour guider </a:t>
            </a:r>
            <a:r>
              <a:rPr lang="fr-FR" i="1" dirty="0" smtClean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l’échange.</a:t>
            </a:r>
            <a:endParaRPr b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03" name="Google Shape;503;g3b1e5fd3a09_0_60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504" name="Google Shape;504;g3b1e5fd3a09_0_607"/>
          <p:cNvSpPr/>
          <p:nvPr/>
        </p:nvSpPr>
        <p:spPr>
          <a:xfrm>
            <a:off x="1679099" y="1"/>
            <a:ext cx="9453300" cy="611400"/>
          </a:xfrm>
          <a:prstGeom prst="rect">
            <a:avLst/>
          </a:prstGeom>
          <a:solidFill>
            <a:srgbClr val="E2E1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100" b="1" i="0" u="none" strike="noStrike" cap="none">
                <a:solidFill>
                  <a:srgbClr val="5E0D2E"/>
                </a:solidFill>
                <a:latin typeface="Space Grotesk"/>
                <a:ea typeface="Space Grotesk"/>
                <a:cs typeface="Space Grotesk"/>
                <a:sym typeface="Space Grotesk"/>
              </a:rPr>
              <a:t>Activité : </a:t>
            </a:r>
            <a:r>
              <a:rPr lang="fr-FR" sz="2100" b="1">
                <a:solidFill>
                  <a:srgbClr val="5E0D2E"/>
                </a:solidFill>
                <a:latin typeface="Space Grotesk"/>
                <a:ea typeface="Space Grotesk"/>
                <a:cs typeface="Space Grotesk"/>
                <a:sym typeface="Space Grotesk"/>
              </a:rPr>
              <a:t>Analyse de méthodes de pédagogie active</a:t>
            </a:r>
            <a:endParaRPr sz="2100" b="1">
              <a:solidFill>
                <a:srgbClr val="5E0D2E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05" name="Google Shape;505;g3b1e5fd3a09_0_607"/>
          <p:cNvSpPr/>
          <p:nvPr/>
        </p:nvSpPr>
        <p:spPr>
          <a:xfrm>
            <a:off x="0" y="0"/>
            <a:ext cx="1679100" cy="611400"/>
          </a:xfrm>
          <a:prstGeom prst="rect">
            <a:avLst/>
          </a:prstGeom>
          <a:solidFill>
            <a:srgbClr val="E627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3b1e5fd3a09_0_607"/>
          <p:cNvSpPr/>
          <p:nvPr/>
        </p:nvSpPr>
        <p:spPr>
          <a:xfrm>
            <a:off x="11132400" y="0"/>
            <a:ext cx="1059600" cy="611400"/>
          </a:xfrm>
          <a:prstGeom prst="rect">
            <a:avLst/>
          </a:prstGeom>
          <a:solidFill>
            <a:srgbClr val="5E0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3b1e5fd3a09_0_607"/>
          <p:cNvSpPr txBox="1"/>
          <p:nvPr/>
        </p:nvSpPr>
        <p:spPr>
          <a:xfrm>
            <a:off x="205175" y="749700"/>
            <a:ext cx="545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fr-FR" sz="1600" b="1">
                <a:solidFill>
                  <a:srgbClr val="5E0D2E"/>
                </a:solidFill>
                <a:highlight>
                  <a:srgbClr val="E2E1E8"/>
                </a:highlight>
                <a:latin typeface="Space Grotesk"/>
                <a:ea typeface="Space Grotesk"/>
                <a:cs typeface="Space Grotesk"/>
                <a:sym typeface="Space Grotesk"/>
              </a:rPr>
              <a:t>ÉTAPE 3 – Mise en commun</a:t>
            </a:r>
            <a:endParaRPr sz="1600" b="1">
              <a:solidFill>
                <a:srgbClr val="5E0D2E"/>
              </a:solidFill>
              <a:highlight>
                <a:srgbClr val="E2E1E8"/>
              </a:highlight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" name="Google Shape;483;g3b1e5fd3a09_0_556"/>
          <p:cNvSpPr/>
          <p:nvPr/>
        </p:nvSpPr>
        <p:spPr>
          <a:xfrm>
            <a:off x="10763250" y="1334725"/>
            <a:ext cx="1010400" cy="88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i="1" dirty="0" smtClean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Noter ici le temps</a:t>
            </a:r>
            <a:endParaRPr sz="1000" b="1" i="1" dirty="0">
              <a:solidFill>
                <a:srgbClr val="FF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1E8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afa42239a8_0_60"/>
          <p:cNvSpPr/>
          <p:nvPr/>
        </p:nvSpPr>
        <p:spPr>
          <a:xfrm>
            <a:off x="787171" y="1679175"/>
            <a:ext cx="11404800" cy="4123200"/>
          </a:xfrm>
          <a:prstGeom prst="rect">
            <a:avLst/>
          </a:prstGeom>
          <a:solidFill>
            <a:srgbClr val="6B4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g3afa42239a8_0_60"/>
          <p:cNvSpPr/>
          <p:nvPr/>
        </p:nvSpPr>
        <p:spPr>
          <a:xfrm rot="-5400000">
            <a:off x="-445948" y="446024"/>
            <a:ext cx="1679100" cy="787200"/>
          </a:xfrm>
          <a:prstGeom prst="rect">
            <a:avLst/>
          </a:prstGeom>
          <a:solidFill>
            <a:srgbClr val="E627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3afa42239a8_0_60"/>
          <p:cNvSpPr/>
          <p:nvPr/>
        </p:nvSpPr>
        <p:spPr>
          <a:xfrm rot="-5400000">
            <a:off x="-136198" y="5938599"/>
            <a:ext cx="1059600" cy="787200"/>
          </a:xfrm>
          <a:prstGeom prst="rect">
            <a:avLst/>
          </a:prstGeom>
          <a:solidFill>
            <a:srgbClr val="5E0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g3afa42239a8_0_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7886" y="3206058"/>
            <a:ext cx="1059601" cy="105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3afa42239a8_0_60"/>
          <p:cNvSpPr txBox="1"/>
          <p:nvPr/>
        </p:nvSpPr>
        <p:spPr>
          <a:xfrm>
            <a:off x="2634673" y="2653221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Notre site internet </a:t>
            </a:r>
            <a:endParaRPr sz="2000" b="1" i="0" u="none" strike="noStrike" cap="none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52" name="Google Shape;552;g3afa42239a8_0_60"/>
          <p:cNvSpPr txBox="1"/>
          <p:nvPr/>
        </p:nvSpPr>
        <p:spPr>
          <a:xfrm>
            <a:off x="6897687" y="2684121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Notre réseau social</a:t>
            </a:r>
            <a:endParaRPr sz="1800" b="1" i="0" u="none" strike="noStrike" cap="none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553" name="Google Shape;553;g3afa42239a8_0_6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8223" y="3206058"/>
            <a:ext cx="1512900" cy="105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11" name="Google Shape;107;p1"/>
          <p:cNvPicPr preferRelativeResize="0"/>
          <p:nvPr/>
        </p:nvPicPr>
        <p:blipFill rotWithShape="1">
          <a:blip r:embed="rId7">
            <a:alphaModFix/>
          </a:blip>
          <a:srcRect l="4481" t="13670" r="8433" b="13742"/>
          <a:stretch/>
        </p:blipFill>
        <p:spPr>
          <a:xfrm>
            <a:off x="969107" y="5908430"/>
            <a:ext cx="1774093" cy="80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24004" r="10069" b="14049"/>
          <a:stretch/>
        </p:blipFill>
        <p:spPr>
          <a:xfrm>
            <a:off x="9990674" y="6002215"/>
            <a:ext cx="1918240" cy="7346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9" y="849766"/>
            <a:ext cx="1963844" cy="859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476</Words>
  <Application>Microsoft Office PowerPoint</Application>
  <PresentationFormat>Grand écran</PresentationFormat>
  <Paragraphs>63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Calibri</vt:lpstr>
      <vt:lpstr>Space Grotesk</vt:lpstr>
      <vt:lpstr>Wingdings</vt:lpstr>
      <vt:lpstr>Times New Roman</vt:lpstr>
      <vt:lpstr>Arial Black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Garcia</dc:creator>
  <cp:lastModifiedBy>Emilie Garcia</cp:lastModifiedBy>
  <cp:revision>14</cp:revision>
  <dcterms:created xsi:type="dcterms:W3CDTF">2025-12-11T08:43:42Z</dcterms:created>
  <dcterms:modified xsi:type="dcterms:W3CDTF">2026-02-16T15:11:57Z</dcterms:modified>
</cp:coreProperties>
</file>