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62" r:id="rId6"/>
    <p:sldId id="261" r:id="rId7"/>
    <p:sldId id="260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47E3"/>
    <a:srgbClr val="E2E1E8"/>
    <a:srgbClr val="D9D9E3"/>
    <a:srgbClr val="5E0D2E"/>
    <a:srgbClr val="342571"/>
    <a:srgbClr val="F08350"/>
    <a:srgbClr val="E62A35"/>
    <a:srgbClr val="54BD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092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11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754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ND BLANC">
  <p:cSld name="FOND BLANC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925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900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02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05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00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022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633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221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213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B2068-28CE-45BE-BDB9-F33DF7EBE678}" type="datetimeFigureOut">
              <a:rPr lang="fr-FR" smtClean="0"/>
              <a:t>22/05/2026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5FD5-8E59-434B-B78A-C50A4CCB46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051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1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g3af8c4aa50b_0_594"/>
          <p:cNvSpPr/>
          <p:nvPr/>
        </p:nvSpPr>
        <p:spPr>
          <a:xfrm>
            <a:off x="914399" y="1929192"/>
            <a:ext cx="11277599" cy="3197700"/>
          </a:xfrm>
          <a:prstGeom prst="rect">
            <a:avLst/>
          </a:prstGeom>
          <a:solidFill>
            <a:srgbClr val="6B47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r>
              <a:rPr lang="fr-FR" sz="2800" b="1" dirty="0" smtClean="0">
                <a:solidFill>
                  <a:schemeClr val="bg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Mettre la formation / parcours</a:t>
            </a:r>
            <a:br>
              <a:rPr lang="fr-FR" sz="2800" b="1" dirty="0" smtClean="0">
                <a:solidFill>
                  <a:schemeClr val="bg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</a:br>
            <a:endParaRPr lang="fr-FR" sz="2800" b="1" i="0" u="none" strike="noStrike" cap="none" dirty="0" smtClean="0">
              <a:solidFill>
                <a:schemeClr val="lt1"/>
              </a:solidFill>
              <a:latin typeface="Space Grotesk" pitchFamily="2" charset="0"/>
              <a:ea typeface="Calibri"/>
              <a:cs typeface="Space Grotesk" pitchFamily="2" charset="0"/>
              <a:sym typeface="Calibri"/>
            </a:endParaRPr>
          </a:p>
          <a:p>
            <a:pPr lvl="0" algn="ctr">
              <a:buClr>
                <a:srgbClr val="000000"/>
              </a:buClr>
              <a:buSzPts val="1800"/>
            </a:pPr>
            <a:r>
              <a:rPr lang="fr-FR" sz="2800" b="1" dirty="0" smtClean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Mettre </a:t>
            </a:r>
            <a:r>
              <a:rPr lang="fr-FR" sz="2800" b="1" dirty="0" smtClean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le nom de </a:t>
            </a:r>
            <a:r>
              <a:rPr lang="fr-FR" sz="2800" b="1" dirty="0" smtClean="0">
                <a:solidFill>
                  <a:schemeClr val="lt1"/>
                </a:solidFill>
                <a:latin typeface="Space Grotesk" pitchFamily="2" charset="0"/>
                <a:ea typeface="Calibri"/>
                <a:cs typeface="Space Grotesk" pitchFamily="2" charset="0"/>
                <a:sym typeface="Calibri"/>
              </a:rPr>
              <a:t>l’activité</a:t>
            </a:r>
            <a:endParaRPr lang="fr-FR" sz="2800" b="1" dirty="0">
              <a:solidFill>
                <a:schemeClr val="lt1"/>
              </a:solidFill>
              <a:latin typeface="Space Grotesk" pitchFamily="2" charset="0"/>
              <a:ea typeface="Calibri"/>
              <a:cs typeface="Space Grotesk" pitchFamily="2" charset="0"/>
              <a:sym typeface="Calibri"/>
            </a:endParaRPr>
          </a:p>
        </p:txBody>
      </p:sp>
      <p:sp>
        <p:nvSpPr>
          <p:cNvPr id="6" name="Google Shape;134;g3af8c4aa50b_0_594"/>
          <p:cNvSpPr/>
          <p:nvPr/>
        </p:nvSpPr>
        <p:spPr>
          <a:xfrm rot="5400000">
            <a:off x="-507397" y="507397"/>
            <a:ext cx="1929194" cy="914400"/>
          </a:xfrm>
          <a:prstGeom prst="rect">
            <a:avLst/>
          </a:prstGeom>
          <a:solidFill>
            <a:srgbClr val="E6273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35;g3af8c4aa50b_0_594"/>
          <p:cNvSpPr/>
          <p:nvPr/>
        </p:nvSpPr>
        <p:spPr>
          <a:xfrm rot="5400000">
            <a:off x="-408354" y="5535246"/>
            <a:ext cx="1731108" cy="914400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36" b="17885"/>
          <a:stretch/>
        </p:blipFill>
        <p:spPr>
          <a:xfrm>
            <a:off x="1078522" y="5982676"/>
            <a:ext cx="3852986" cy="750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10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2" name="Groupe 31"/>
          <p:cNvGrpSpPr/>
          <p:nvPr/>
        </p:nvGrpSpPr>
        <p:grpSpPr>
          <a:xfrm>
            <a:off x="0" y="-1"/>
            <a:ext cx="12192000" cy="6858000"/>
            <a:chOff x="0" y="-1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6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7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8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8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7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l’activité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grpSp>
        <p:nvGrpSpPr>
          <p:cNvPr id="30" name="Groupe 29"/>
          <p:cNvGrpSpPr/>
          <p:nvPr/>
        </p:nvGrpSpPr>
        <p:grpSpPr>
          <a:xfrm>
            <a:off x="697424" y="683743"/>
            <a:ext cx="2375008" cy="384016"/>
            <a:chOff x="1046962" y="761026"/>
            <a:chExt cx="2375008" cy="384016"/>
          </a:xfrm>
        </p:grpSpPr>
        <p:sp>
          <p:nvSpPr>
            <p:cNvPr id="18" name="Rectangle 17"/>
            <p:cNvSpPr/>
            <p:nvPr/>
          </p:nvSpPr>
          <p:spPr>
            <a:xfrm>
              <a:off x="1401359" y="761026"/>
              <a:ext cx="2020611" cy="38401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VOTRE MISSION</a:t>
              </a:r>
              <a:endParaRPr lang="fr-FR" sz="1400" b="1" dirty="0">
                <a:latin typeface="Space Grotesk" pitchFamily="2" charset="0"/>
                <a:cs typeface="Space Grotesk" pitchFamily="2" charset="0"/>
              </a:endParaRPr>
            </a:p>
          </p:txBody>
        </p:sp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491" r="12427" b="19289"/>
            <a:stretch/>
          </p:blipFill>
          <p:spPr>
            <a:xfrm>
              <a:off x="2860669" y="761026"/>
              <a:ext cx="309972" cy="320413"/>
            </a:xfrm>
            <a:prstGeom prst="rect">
              <a:avLst/>
            </a:prstGeom>
          </p:spPr>
        </p:pic>
        <p:sp>
          <p:nvSpPr>
            <p:cNvPr id="28" name="Flèche droite 27"/>
            <p:cNvSpPr/>
            <p:nvPr/>
          </p:nvSpPr>
          <p:spPr>
            <a:xfrm flipV="1">
              <a:off x="1046962" y="872698"/>
              <a:ext cx="308410" cy="208741"/>
            </a:xfrm>
            <a:prstGeom prst="rightArrow">
              <a:avLst/>
            </a:prstGeom>
            <a:solidFill>
              <a:srgbClr val="6A47E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1" name="Groupe 30"/>
          <p:cNvGrpSpPr/>
          <p:nvPr/>
        </p:nvGrpSpPr>
        <p:grpSpPr>
          <a:xfrm>
            <a:off x="697424" y="3131257"/>
            <a:ext cx="3186780" cy="415498"/>
            <a:chOff x="1046962" y="3386094"/>
            <a:chExt cx="3186780" cy="415498"/>
          </a:xfrm>
        </p:grpSpPr>
        <p:sp>
          <p:nvSpPr>
            <p:cNvPr id="21" name="Rectangle 20"/>
            <p:cNvSpPr/>
            <p:nvPr/>
          </p:nvSpPr>
          <p:spPr>
            <a:xfrm>
              <a:off x="1401359" y="3386094"/>
              <a:ext cx="258088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POURQUOI CETTE </a:t>
              </a: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ACTIVITÉ </a:t>
              </a: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?</a:t>
              </a:r>
              <a:endParaRPr lang="fr-FR" sz="1400" b="1" dirty="0">
                <a:latin typeface="Space Grotesk" pitchFamily="2" charset="0"/>
                <a:cs typeface="Space Grotesk" pitchFamily="2" charset="0"/>
              </a:endParaRPr>
            </a:p>
          </p:txBody>
        </p:sp>
        <p:pic>
          <p:nvPicPr>
            <p:cNvPr id="22" name="Image 21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723"/>
            <a:stretch/>
          </p:blipFill>
          <p:spPr>
            <a:xfrm>
              <a:off x="3924820" y="3491552"/>
              <a:ext cx="308922" cy="266528"/>
            </a:xfrm>
            <a:prstGeom prst="rect">
              <a:avLst/>
            </a:prstGeom>
          </p:spPr>
        </p:pic>
        <p:sp>
          <p:nvSpPr>
            <p:cNvPr id="29" name="Flèche droite 28"/>
            <p:cNvSpPr/>
            <p:nvPr/>
          </p:nvSpPr>
          <p:spPr>
            <a:xfrm flipV="1">
              <a:off x="1046962" y="3508031"/>
              <a:ext cx="308410" cy="208741"/>
            </a:xfrm>
            <a:prstGeom prst="rightArrow">
              <a:avLst/>
            </a:prstGeom>
            <a:solidFill>
              <a:srgbClr val="6A47E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3" name="Rectangle à coins arrondis 32"/>
          <p:cNvSpPr/>
          <p:nvPr/>
        </p:nvSpPr>
        <p:spPr>
          <a:xfrm>
            <a:off x="1006380" y="1154684"/>
            <a:ext cx="9452407" cy="1575549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Vous êtes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(mettre la posture professionnelle).</a:t>
            </a:r>
            <a: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dirty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Décrire de façon synthétique la mission.</a:t>
            </a:r>
            <a:endParaRPr lang="fr-FR" sz="1100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1006379" y="3599763"/>
            <a:ext cx="9452407" cy="2177702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Décrire les objectifs d’apprentissage et expliquer le lien entre cette activité, le parcours de formation et les perspectives futures (professionnelles, citoyennes…)</a:t>
            </a: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1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 5"/>
          <p:cNvGrpSpPr/>
          <p:nvPr/>
        </p:nvGrpSpPr>
        <p:grpSpPr>
          <a:xfrm>
            <a:off x="0" y="-1"/>
            <a:ext cx="12192000" cy="6845513"/>
            <a:chOff x="0" y="-1"/>
            <a:chExt cx="12192000" cy="6845513"/>
          </a:xfrm>
        </p:grpSpPr>
        <p:sp>
          <p:nvSpPr>
            <p:cNvPr id="7" name="Rectangle 6"/>
            <p:cNvSpPr/>
            <p:nvPr/>
          </p:nvSpPr>
          <p:spPr>
            <a:xfrm>
              <a:off x="0" y="6366669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7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8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8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7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2346528" y="3578820"/>
            <a:ext cx="2423971" cy="2632517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04837" y="1105757"/>
            <a:ext cx="1408123" cy="476025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PARCOURS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46528" y="1096263"/>
            <a:ext cx="2423971" cy="476025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804837" y="1749265"/>
            <a:ext cx="1408123" cy="646968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RESPONSABLES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46528" y="1739771"/>
            <a:ext cx="2423971" cy="646968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fontAlgn="base"/>
            <a:endParaRPr lang="fr-FR" sz="1100" dirty="0">
              <a:solidFill>
                <a:schemeClr val="dk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04837" y="2576473"/>
            <a:ext cx="1408123" cy="831601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DURÉE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46528" y="2566979"/>
            <a:ext cx="2423971" cy="831601"/>
          </a:xfrm>
          <a:prstGeom prst="rect">
            <a:avLst/>
          </a:prstGeom>
          <a:noFill/>
          <a:ln w="6350">
            <a:solidFill>
              <a:srgbClr val="5E0D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4836" y="3588314"/>
            <a:ext cx="1408123" cy="2632517"/>
          </a:xfrm>
          <a:prstGeom prst="rect">
            <a:avLst/>
          </a:prstGeom>
          <a:solidFill>
            <a:srgbClr val="5E0D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ENSEIGNEMENTS MOBILISÉS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034841" y="620207"/>
            <a:ext cx="1408123" cy="5610676"/>
          </a:xfrm>
          <a:prstGeom prst="rect">
            <a:avLst/>
          </a:prstGeom>
          <a:solidFill>
            <a:srgbClr val="6A4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ÉTAPES </a:t>
            </a:r>
            <a:br>
              <a:rPr lang="fr-FR" sz="1100" b="1" dirty="0" smtClean="0"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DE </a:t>
            </a:r>
            <a:r>
              <a:rPr lang="fr-FR" sz="1100" b="1" dirty="0" smtClean="0">
                <a:latin typeface="Space Grotesk" pitchFamily="2" charset="0"/>
                <a:cs typeface="Space Grotesk" pitchFamily="2" charset="0"/>
              </a:rPr>
              <a:t>L’ACTIVITÉ</a:t>
            </a:r>
            <a:endParaRPr lang="fr-FR" sz="1100" b="1" dirty="0"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602249" y="620207"/>
            <a:ext cx="5424436" cy="5600624"/>
          </a:xfrm>
          <a:prstGeom prst="rect">
            <a:avLst/>
          </a:prstGeom>
          <a:noFill/>
          <a:ln>
            <a:solidFill>
              <a:srgbClr val="6A47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marL="228600" indent="-228600">
              <a:buFont typeface="+mj-lt"/>
              <a:buAutoNum type="arabicPeriod"/>
            </a:pPr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xxx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</a:t>
            </a: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</a:t>
            </a: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</a:t>
            </a: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b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</a:br>
            <a:endParaRPr lang="fr-FR" sz="1100" dirty="0" smtClean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fr-FR" sz="11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xxx </a:t>
            </a:r>
            <a:r>
              <a:rPr lang="fr-FR" sz="1100" dirty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+ </a:t>
            </a:r>
            <a:r>
              <a:rPr lang="fr-FR" sz="1100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détails</a:t>
            </a:r>
            <a:endParaRPr lang="fr-FR" sz="1100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697424" y="571582"/>
            <a:ext cx="2375008" cy="415050"/>
            <a:chOff x="804836" y="593123"/>
            <a:chExt cx="2375008" cy="415050"/>
          </a:xfrm>
        </p:grpSpPr>
        <p:grpSp>
          <p:nvGrpSpPr>
            <p:cNvPr id="36" name="Groupe 35"/>
            <p:cNvGrpSpPr/>
            <p:nvPr/>
          </p:nvGrpSpPr>
          <p:grpSpPr>
            <a:xfrm>
              <a:off x="804836" y="593123"/>
              <a:ext cx="2375008" cy="384016"/>
              <a:chOff x="1046962" y="761026"/>
              <a:chExt cx="2375008" cy="384016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1401359" y="761026"/>
                <a:ext cx="2020611" cy="3840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EN BREF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39" name="Flèche droite 38"/>
              <p:cNvSpPr/>
              <p:nvPr/>
            </p:nvSpPr>
            <p:spPr>
              <a:xfrm flipV="1">
                <a:off x="1046962" y="872698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9" name="Image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355" t="10095" r="20028" b="20847"/>
            <a:stretch/>
          </p:blipFill>
          <p:spPr>
            <a:xfrm>
              <a:off x="2014458" y="610156"/>
              <a:ext cx="332070" cy="398017"/>
            </a:xfrm>
            <a:prstGeom prst="rect">
              <a:avLst/>
            </a:prstGeom>
          </p:spPr>
        </p:pic>
      </p:grpSp>
      <p:cxnSp>
        <p:nvCxnSpPr>
          <p:cNvPr id="26" name="Connecteur droit 25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l’activité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99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4" name="Groupe 13"/>
          <p:cNvGrpSpPr/>
          <p:nvPr/>
        </p:nvGrpSpPr>
        <p:grpSpPr>
          <a:xfrm>
            <a:off x="0" y="-1"/>
            <a:ext cx="12192000" cy="6858000"/>
            <a:chOff x="0" y="-1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6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7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8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8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7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792431"/>
              </p:ext>
            </p:extLst>
          </p:nvPr>
        </p:nvGraphicFramePr>
        <p:xfrm>
          <a:off x="1002512" y="1211948"/>
          <a:ext cx="10599466" cy="2654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3196">
                  <a:extLst>
                    <a:ext uri="{9D8B030D-6E8A-4147-A177-3AD203B41FA5}">
                      <a16:colId xmlns:a16="http://schemas.microsoft.com/office/drawing/2014/main" val="3132618384"/>
                    </a:ext>
                  </a:extLst>
                </a:gridCol>
                <a:gridCol w="7991532">
                  <a:extLst>
                    <a:ext uri="{9D8B030D-6E8A-4147-A177-3AD203B41FA5}">
                      <a16:colId xmlns:a16="http://schemas.microsoft.com/office/drawing/2014/main" val="22518374"/>
                    </a:ext>
                  </a:extLst>
                </a:gridCol>
                <a:gridCol w="984738">
                  <a:extLst>
                    <a:ext uri="{9D8B030D-6E8A-4147-A177-3AD203B41FA5}">
                      <a16:colId xmlns:a16="http://schemas.microsoft.com/office/drawing/2014/main" val="4034194687"/>
                    </a:ext>
                  </a:extLst>
                </a:gridCol>
              </a:tblGrid>
              <a:tr h="429331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Space Grotesk" pitchFamily="2" charset="0"/>
                          <a:cs typeface="Space Grotesk" pitchFamily="2" charset="0"/>
                        </a:rPr>
                        <a:t>LIVRABLES</a:t>
                      </a:r>
                      <a:endParaRPr lang="fr-FR" sz="1100" dirty="0"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solidFill>
                      <a:srgbClr val="6A47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Space Grotesk" pitchFamily="2" charset="0"/>
                          <a:cs typeface="Space Grotesk" pitchFamily="2" charset="0"/>
                        </a:rPr>
                        <a:t>OBJECTIFS</a:t>
                      </a:r>
                      <a:endParaRPr lang="fr-FR" sz="1100" dirty="0"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solidFill>
                      <a:srgbClr val="6A47E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>
                          <a:latin typeface="Space Grotesk" pitchFamily="2" charset="0"/>
                          <a:cs typeface="Space Grotesk" pitchFamily="2" charset="0"/>
                        </a:rPr>
                        <a:t>DATES DE RENDUS</a:t>
                      </a:r>
                      <a:endParaRPr lang="fr-FR" sz="1100" dirty="0"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6557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kern="1200" dirty="0" smtClean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+mn-ea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939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kern="1200" dirty="0" smtClean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+mn-ea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47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96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b="1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783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sz="1100" b="1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449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b="1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solidFill>
                          <a:schemeClr val="tx1"/>
                        </a:solidFill>
                        <a:latin typeface="Space Grotesk" pitchFamily="2" charset="0"/>
                        <a:cs typeface="Space Grotesk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9D9E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5E0D2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70480"/>
                  </a:ext>
                </a:extLst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5920353" y="811928"/>
            <a:ext cx="56816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100" b="1" i="1" dirty="0" smtClean="0">
                <a:solidFill>
                  <a:srgbClr val="5E0D2E"/>
                </a:solidFill>
                <a:latin typeface="Space Grotesk" pitchFamily="2" charset="0"/>
                <a:cs typeface="Space Grotesk" pitchFamily="2" charset="0"/>
              </a:rPr>
              <a:t>Les consignes de chaque travail vous seront communiquées au fur et à mesure</a:t>
            </a:r>
            <a:endParaRPr lang="fr-FR" sz="1100" b="1" i="1" dirty="0">
              <a:solidFill>
                <a:srgbClr val="5E0D2E"/>
              </a:solidFill>
              <a:latin typeface="Space Grotesk" pitchFamily="2" charset="0"/>
              <a:cs typeface="Space Grotesk" pitchFamily="2" charset="0"/>
            </a:endParaRPr>
          </a:p>
        </p:txBody>
      </p:sp>
      <p:cxnSp>
        <p:nvCxnSpPr>
          <p:cNvPr id="18" name="Connecteur droit 17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e 8"/>
          <p:cNvGrpSpPr/>
          <p:nvPr/>
        </p:nvGrpSpPr>
        <p:grpSpPr>
          <a:xfrm>
            <a:off x="697424" y="611491"/>
            <a:ext cx="2229588" cy="462047"/>
            <a:chOff x="697424" y="611491"/>
            <a:chExt cx="2229588" cy="462047"/>
          </a:xfrm>
        </p:grpSpPr>
        <p:grpSp>
          <p:nvGrpSpPr>
            <p:cNvPr id="10" name="Groupe 9"/>
            <p:cNvGrpSpPr/>
            <p:nvPr/>
          </p:nvGrpSpPr>
          <p:grpSpPr>
            <a:xfrm>
              <a:off x="697424" y="689522"/>
              <a:ext cx="1805100" cy="384016"/>
              <a:chOff x="718039" y="647717"/>
              <a:chExt cx="1753036" cy="384016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1026449" y="647717"/>
                <a:ext cx="1444626" cy="384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LES LIVRABLES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26" name="Flèche droite 25"/>
              <p:cNvSpPr/>
              <p:nvPr/>
            </p:nvSpPr>
            <p:spPr>
              <a:xfrm flipV="1">
                <a:off x="718039" y="766155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20" name="Image 1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247"/>
            <a:stretch/>
          </p:blipFill>
          <p:spPr>
            <a:xfrm>
              <a:off x="2381839" y="611491"/>
              <a:ext cx="545173" cy="462047"/>
            </a:xfrm>
            <a:prstGeom prst="rect">
              <a:avLst/>
            </a:prstGeom>
          </p:spPr>
        </p:pic>
      </p:grpSp>
      <p:sp>
        <p:nvSpPr>
          <p:cNvPr id="19" name="Rectangle 1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l’activité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52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7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8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9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9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8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sp>
        <p:nvSpPr>
          <p:cNvPr id="43" name="Rectangle à coins arrondis 42"/>
          <p:cNvSpPr/>
          <p:nvPr/>
        </p:nvSpPr>
        <p:spPr>
          <a:xfrm>
            <a:off x="1102587" y="3175222"/>
            <a:ext cx="4772616" cy="2870321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Ce que les enseignants vont regarder</a:t>
            </a:r>
          </a:p>
          <a:p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À travers vos travaux, ils vont se demander :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Avez-vous mobilisé les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bonnes méthodes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pour identifier les espèces ? 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Vos résultats sont-ils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fiables et justifiés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Utilisez-vous vos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connaissances de manière pertinente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? </a:t>
            </a: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✔️ Travaillez-vous comme de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futurs professionnels 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(rigueur, communication, collaboration) ?</a:t>
            </a:r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6362054" y="3735921"/>
            <a:ext cx="5114441" cy="2309622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Les critères d’évaluation</a:t>
            </a:r>
          </a:p>
          <a:p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Pensez 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à les utiliser comme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guide tout au </a:t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long du projet</a:t>
            </a:r>
          </a:p>
          <a:p>
            <a:pPr marL="171450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Les critères se trouvent sur la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page suivante</a:t>
            </a:r>
            <a:endParaRPr lang="fr-FR" sz="1100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102587" y="1330190"/>
            <a:ext cx="4772616" cy="1575549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Comment serez-vous évalués ?</a:t>
            </a:r>
          </a:p>
          <a:p>
            <a:endParaRPr lang="fr-FR" sz="1100" b="1" dirty="0" smtClean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Dans cette 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activité,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on n’évalue pas seulement </a:t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vos productions…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mais surtout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ce que vous savez </a:t>
            </a:r>
            <a:b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faire grâce à elles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.</a:t>
            </a:r>
            <a:endParaRPr lang="fr-FR" sz="1100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94"/>
          <a:stretch/>
        </p:blipFill>
        <p:spPr>
          <a:xfrm>
            <a:off x="5034807" y="1387967"/>
            <a:ext cx="753811" cy="581983"/>
          </a:xfrm>
          <a:prstGeom prst="rect">
            <a:avLst/>
          </a:prstGeom>
        </p:spPr>
      </p:pic>
      <p:cxnSp>
        <p:nvCxnSpPr>
          <p:cNvPr id="27" name="Connecteur droit 26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3"/>
          <p:cNvGrpSpPr/>
          <p:nvPr/>
        </p:nvGrpSpPr>
        <p:grpSpPr>
          <a:xfrm>
            <a:off x="697424" y="686597"/>
            <a:ext cx="2069022" cy="465037"/>
            <a:chOff x="697424" y="686597"/>
            <a:chExt cx="2069022" cy="465037"/>
          </a:xfrm>
        </p:grpSpPr>
        <p:grpSp>
          <p:nvGrpSpPr>
            <p:cNvPr id="49" name="Groupe 48"/>
            <p:cNvGrpSpPr/>
            <p:nvPr/>
          </p:nvGrpSpPr>
          <p:grpSpPr>
            <a:xfrm>
              <a:off x="697424" y="712187"/>
              <a:ext cx="1695328" cy="384016"/>
              <a:chOff x="718039" y="647717"/>
              <a:chExt cx="1695328" cy="384016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1026449" y="647717"/>
                <a:ext cx="1386918" cy="384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L’ÉVALUATION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52" name="Flèche droite 51"/>
              <p:cNvSpPr/>
              <p:nvPr/>
            </p:nvSpPr>
            <p:spPr>
              <a:xfrm flipV="1">
                <a:off x="718039" y="766155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889"/>
            <a:stretch/>
          </p:blipFill>
          <p:spPr>
            <a:xfrm>
              <a:off x="2243961" y="686597"/>
              <a:ext cx="522485" cy="465037"/>
            </a:xfrm>
            <a:prstGeom prst="rect">
              <a:avLst/>
            </a:prstGeom>
          </p:spPr>
        </p:pic>
      </p:grpSp>
      <p:sp>
        <p:nvSpPr>
          <p:cNvPr id="42" name="Rectangle à coins arrondis 41"/>
          <p:cNvSpPr/>
          <p:nvPr/>
        </p:nvSpPr>
        <p:spPr>
          <a:xfrm>
            <a:off x="6362054" y="1330190"/>
            <a:ext cx="5114441" cy="2128513"/>
          </a:xfrm>
          <a:prstGeom prst="roundRect">
            <a:avLst/>
          </a:prstGeom>
          <a:solidFill>
            <a:srgbClr val="D9D9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r>
              <a:rPr lang="fr-FR" sz="13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>Le rôle des livrables</a:t>
            </a:r>
            <a: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  <a:t/>
            </a:r>
            <a:br>
              <a:rPr lang="fr-FR" sz="1100" b="1" dirty="0" smtClean="0">
                <a:solidFill>
                  <a:srgbClr val="6A47E3"/>
                </a:solidFill>
                <a:latin typeface="Space Grotesk" pitchFamily="2" charset="0"/>
                <a:cs typeface="Space Grotesk" pitchFamily="2" charset="0"/>
              </a:rPr>
            </a:b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Les livrables sont :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preuves de votre progression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des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situations proches du monde professionnel</a:t>
            </a: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 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1100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des supports </a:t>
            </a:r>
            <a:r>
              <a:rPr lang="fr-FR" sz="1100" b="1" dirty="0" smtClean="0">
                <a:solidFill>
                  <a:schemeClr val="tx1"/>
                </a:solidFill>
                <a:latin typeface="Space Grotesk" pitchFamily="2" charset="0"/>
                <a:cs typeface="Space Grotesk" pitchFamily="2" charset="0"/>
              </a:rPr>
              <a:t>d’évaluation</a:t>
            </a:r>
            <a:endParaRPr lang="fr-FR" sz="1100" b="1" dirty="0">
              <a:solidFill>
                <a:schemeClr val="tx1"/>
              </a:solidFill>
              <a:latin typeface="Space Grotesk" pitchFamily="2" charset="0"/>
              <a:cs typeface="Space Grotesk" pitchFamily="2" charset="0"/>
            </a:endParaRPr>
          </a:p>
        </p:txBody>
      </p:sp>
      <p:pic>
        <p:nvPicPr>
          <p:cNvPr id="38" name="Image 3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47"/>
          <a:stretch/>
        </p:blipFill>
        <p:spPr>
          <a:xfrm>
            <a:off x="10724785" y="1456776"/>
            <a:ext cx="545173" cy="46204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61" t="16005" r="9283" b="26930"/>
          <a:stretch/>
        </p:blipFill>
        <p:spPr>
          <a:xfrm>
            <a:off x="5163987" y="3365811"/>
            <a:ext cx="495449" cy="347522"/>
          </a:xfrm>
          <a:prstGeom prst="rect">
            <a:avLst/>
          </a:prstGeom>
        </p:spPr>
      </p:pic>
      <p:pic>
        <p:nvPicPr>
          <p:cNvPr id="35" name="Image 3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9" r="18811" b="16221"/>
          <a:stretch/>
        </p:blipFill>
        <p:spPr>
          <a:xfrm>
            <a:off x="10780946" y="3873203"/>
            <a:ext cx="432850" cy="558591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l’activité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77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697424" y="583584"/>
            <a:ext cx="3239073" cy="415499"/>
            <a:chOff x="697424" y="583584"/>
            <a:chExt cx="3239073" cy="415499"/>
          </a:xfrm>
        </p:grpSpPr>
        <p:grpSp>
          <p:nvGrpSpPr>
            <p:cNvPr id="30" name="Groupe 29"/>
            <p:cNvGrpSpPr/>
            <p:nvPr/>
          </p:nvGrpSpPr>
          <p:grpSpPr>
            <a:xfrm>
              <a:off x="697424" y="583585"/>
              <a:ext cx="3045635" cy="415498"/>
              <a:chOff x="718039" y="647717"/>
              <a:chExt cx="2918420" cy="415498"/>
            </a:xfrm>
          </p:grpSpPr>
          <p:sp>
            <p:nvSpPr>
              <p:cNvPr id="32" name="Rectangle 31"/>
              <p:cNvSpPr/>
              <p:nvPr/>
            </p:nvSpPr>
            <p:spPr>
              <a:xfrm>
                <a:off x="1026449" y="647717"/>
                <a:ext cx="2610010" cy="415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sz="1400" b="1" dirty="0" smtClean="0">
                    <a:latin typeface="Space Grotesk" pitchFamily="2" charset="0"/>
                    <a:cs typeface="Space Grotesk" pitchFamily="2" charset="0"/>
                  </a:rPr>
                  <a:t>LES CRITERES D’EVALUATION</a:t>
                </a:r>
                <a:endParaRPr lang="fr-FR" sz="1400" b="1" dirty="0">
                  <a:latin typeface="Space Grotesk" pitchFamily="2" charset="0"/>
                  <a:cs typeface="Space Grotesk" pitchFamily="2" charset="0"/>
                </a:endParaRPr>
              </a:p>
            </p:txBody>
          </p:sp>
          <p:sp>
            <p:nvSpPr>
              <p:cNvPr id="33" name="Flèche droite 32"/>
              <p:cNvSpPr/>
              <p:nvPr/>
            </p:nvSpPr>
            <p:spPr>
              <a:xfrm flipV="1">
                <a:off x="718039" y="766155"/>
                <a:ext cx="308410" cy="208741"/>
              </a:xfrm>
              <a:prstGeom prst="rightArrow">
                <a:avLst/>
              </a:prstGeom>
              <a:solidFill>
                <a:srgbClr val="6A47E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pic>
          <p:nvPicPr>
            <p:cNvPr id="31" name="Image 3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69" r="18811" b="16221"/>
            <a:stretch/>
          </p:blipFill>
          <p:spPr>
            <a:xfrm>
              <a:off x="3600515" y="583584"/>
              <a:ext cx="335982" cy="415473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7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8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9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9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8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578240"/>
              </p:ext>
            </p:extLst>
          </p:nvPr>
        </p:nvGraphicFramePr>
        <p:xfrm>
          <a:off x="697425" y="1123129"/>
          <a:ext cx="5129938" cy="4739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29938">
                  <a:extLst>
                    <a:ext uri="{9D8B030D-6E8A-4147-A177-3AD203B41FA5}">
                      <a16:colId xmlns:a16="http://schemas.microsoft.com/office/drawing/2014/main" val="1806867653"/>
                    </a:ext>
                  </a:extLst>
                </a:gridCol>
              </a:tblGrid>
              <a:tr h="2869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OBJECTIF</a:t>
                      </a:r>
                      <a:r>
                        <a:rPr lang="fr-FR" sz="1100" b="1" kern="100" cap="all" baseline="0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 D’APPRENTISSAGE : xxx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864209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un critère d’évaluation)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53381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882605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04972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303986"/>
                  </a:ext>
                </a:extLst>
              </a:tr>
              <a:tr h="30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OBJECTIF</a:t>
                      </a:r>
                      <a:r>
                        <a:rPr lang="fr-FR" sz="1100" b="1" kern="100" cap="all" baseline="0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 D’APPRENTISSAGE : xxx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44216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un critère d’évaluation)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257276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45302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926706"/>
                  </a:ext>
                </a:extLst>
              </a:tr>
              <a:tr h="341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OBJECTIF</a:t>
                      </a:r>
                      <a:r>
                        <a:rPr lang="fr-FR" sz="1100" b="1" kern="100" cap="all" baseline="0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 D’APPRENTISSAGE : xxx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287998"/>
                  </a:ext>
                </a:extLst>
              </a:tr>
              <a:tr h="30294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un critère d’évaluation)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901340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908064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061802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60113"/>
                  </a:ext>
                </a:extLst>
              </a:tr>
            </a:tbl>
          </a:graphicData>
        </a:graphic>
      </p:graphicFrame>
      <p:cxnSp>
        <p:nvCxnSpPr>
          <p:cNvPr id="21" name="Connecteur droit 20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l’activité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  <p:graphicFrame>
        <p:nvGraphicFramePr>
          <p:cNvPr id="20" name="Tableau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513160"/>
              </p:ext>
            </p:extLst>
          </p:nvPr>
        </p:nvGraphicFramePr>
        <p:xfrm>
          <a:off x="6530111" y="1123128"/>
          <a:ext cx="5140036" cy="47398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40036">
                  <a:extLst>
                    <a:ext uri="{9D8B030D-6E8A-4147-A177-3AD203B41FA5}">
                      <a16:colId xmlns:a16="http://schemas.microsoft.com/office/drawing/2014/main" val="1806867653"/>
                    </a:ext>
                  </a:extLst>
                </a:gridCol>
              </a:tblGrid>
              <a:tr h="2869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OBJECTIF</a:t>
                      </a:r>
                      <a:r>
                        <a:rPr lang="fr-FR" sz="1100" b="1" kern="100" cap="all" baseline="0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 D’APPRENTISSAGE : xxx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864209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un critère d’évaluation)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53381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2882605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404972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9303986"/>
                  </a:ext>
                </a:extLst>
              </a:tr>
              <a:tr h="3026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OBJECTIF</a:t>
                      </a:r>
                      <a:r>
                        <a:rPr lang="fr-FR" sz="1100" b="1" kern="100" cap="all" baseline="0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 D’APPRENTISSAGE : xxx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44216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un critère d’évaluation)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1257276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453024"/>
                  </a:ext>
                </a:extLst>
              </a:tr>
              <a:tr h="343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4926706"/>
                  </a:ext>
                </a:extLst>
              </a:tr>
              <a:tr h="341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kern="100" cap="all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OBJECTIF</a:t>
                      </a:r>
                      <a:r>
                        <a:rPr lang="fr-FR" sz="1100" b="1" kern="100" cap="all" baseline="0" dirty="0" smtClean="0"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 D’APPRENTISSAGE : xxx</a:t>
                      </a:r>
                      <a:endParaRPr lang="fr-FR" sz="1100" b="1" kern="100" dirty="0">
                        <a:solidFill>
                          <a:srgbClr val="34257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287998"/>
                  </a:ext>
                </a:extLst>
              </a:tr>
              <a:tr h="302947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1100" b="0" kern="100" dirty="0" smtClean="0">
                          <a:solidFill>
                            <a:srgbClr val="FF0000"/>
                          </a:solidFill>
                          <a:effectLst/>
                          <a:latin typeface="Space Grotesk" pitchFamily="2" charset="0"/>
                          <a:cs typeface="Space Grotesk" pitchFamily="2" charset="0"/>
                        </a:rPr>
                        <a:t>(Mettre un critère d’évaluation)</a:t>
                      </a:r>
                      <a:endParaRPr lang="fr-FR" sz="1100" b="0" kern="100" dirty="0">
                        <a:solidFill>
                          <a:srgbClr val="FF0000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901340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908064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061802"/>
                  </a:ext>
                </a:extLst>
              </a:tr>
              <a:tr h="3678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fr-FR" sz="11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28378" marR="28378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60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54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330462"/>
            <a:ext cx="12192000" cy="5275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6379157"/>
              <a:ext cx="12192000" cy="478843"/>
            </a:xfrm>
            <a:prstGeom prst="rect">
              <a:avLst/>
            </a:prstGeom>
            <a:solidFill>
              <a:srgbClr val="D9D9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Rectangle 7"/>
            <p:cNvSpPr/>
            <p:nvPr/>
          </p:nvSpPr>
          <p:spPr>
            <a:xfrm rot="16200000">
              <a:off x="-2950157" y="2950158"/>
              <a:ext cx="6379159" cy="478843"/>
            </a:xfrm>
            <a:prstGeom prst="rect">
              <a:avLst/>
            </a:prstGeom>
            <a:solidFill>
              <a:srgbClr val="6A47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1" name="Image 10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368" b="12542"/>
            <a:stretch/>
          </p:blipFill>
          <p:spPr>
            <a:xfrm>
              <a:off x="98580" y="6424309"/>
              <a:ext cx="1004007" cy="388538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74" t="25704" r="8589" b="18380"/>
            <a:stretch/>
          </p:blipFill>
          <p:spPr>
            <a:xfrm>
              <a:off x="1201167" y="6453059"/>
              <a:ext cx="1011792" cy="359788"/>
            </a:xfrm>
            <a:prstGeom prst="rect">
              <a:avLst/>
            </a:prstGeom>
          </p:spPr>
        </p:pic>
        <p:sp>
          <p:nvSpPr>
            <p:cNvPr id="13" name="ZoneTexte 12"/>
            <p:cNvSpPr txBox="1"/>
            <p:nvPr/>
          </p:nvSpPr>
          <p:spPr>
            <a:xfrm>
              <a:off x="10031347" y="6502148"/>
              <a:ext cx="209933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000" b="1" dirty="0" smtClean="0">
                  <a:latin typeface="Space Grotesk" pitchFamily="2" charset="0"/>
                  <a:cs typeface="Space Grotesk" pitchFamily="2" charset="0"/>
                </a:rPr>
                <a:t>Fiche de présentation de SAé</a:t>
              </a:r>
              <a:endParaRPr lang="fr-FR" sz="1000" b="1" dirty="0">
                <a:latin typeface="Space Grotesk" pitchFamily="2" charset="0"/>
                <a:cs typeface="Space Grotesk" pitchFamily="2" charset="0"/>
              </a:endParaRP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697424" y="574235"/>
            <a:ext cx="3291038" cy="415498"/>
            <a:chOff x="718039" y="641132"/>
            <a:chExt cx="3291038" cy="415498"/>
          </a:xfrm>
        </p:grpSpPr>
        <p:sp>
          <p:nvSpPr>
            <p:cNvPr id="2" name="Rectangle 1"/>
            <p:cNvSpPr/>
            <p:nvPr/>
          </p:nvSpPr>
          <p:spPr>
            <a:xfrm>
              <a:off x="1037655" y="641132"/>
              <a:ext cx="2646878" cy="4154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ORGANISATION DE </a:t>
              </a:r>
              <a:r>
                <a:rPr lang="fr-FR" sz="1400" b="1" dirty="0" smtClean="0">
                  <a:latin typeface="Space Grotesk" pitchFamily="2" charset="0"/>
                  <a:cs typeface="Space Grotesk" pitchFamily="2" charset="0"/>
                </a:rPr>
                <a:t>L’ACTIVITÉ</a:t>
              </a:r>
              <a:endParaRPr lang="fr-FR" sz="1400" b="1" dirty="0">
                <a:latin typeface="Space Grotesk" pitchFamily="2" charset="0"/>
                <a:cs typeface="Space Grotesk" pitchFamily="2" charset="0"/>
              </a:endParaRPr>
            </a:p>
          </p:txBody>
        </p:sp>
        <p:sp>
          <p:nvSpPr>
            <p:cNvPr id="9" name="Flèche droite 8"/>
            <p:cNvSpPr/>
            <p:nvPr/>
          </p:nvSpPr>
          <p:spPr>
            <a:xfrm flipV="1">
              <a:off x="718039" y="766155"/>
              <a:ext cx="308410" cy="208741"/>
            </a:xfrm>
            <a:prstGeom prst="rightArrow">
              <a:avLst/>
            </a:prstGeom>
            <a:solidFill>
              <a:srgbClr val="6A47E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4" name="Image 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5985"/>
            <a:stretch/>
          </p:blipFill>
          <p:spPr>
            <a:xfrm>
              <a:off x="3656825" y="709991"/>
              <a:ext cx="352252" cy="295946"/>
            </a:xfrm>
            <a:prstGeom prst="rect">
              <a:avLst/>
            </a:prstGeom>
          </p:spPr>
        </p:pic>
      </p:grp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900699"/>
              </p:ext>
            </p:extLst>
          </p:nvPr>
        </p:nvGraphicFramePr>
        <p:xfrm>
          <a:off x="781322" y="1111360"/>
          <a:ext cx="11108201" cy="4816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1133">
                  <a:extLst>
                    <a:ext uri="{9D8B030D-6E8A-4147-A177-3AD203B41FA5}">
                      <a16:colId xmlns:a16="http://schemas.microsoft.com/office/drawing/2014/main" val="2160232291"/>
                    </a:ext>
                  </a:extLst>
                </a:gridCol>
                <a:gridCol w="1823969">
                  <a:extLst>
                    <a:ext uri="{9D8B030D-6E8A-4147-A177-3AD203B41FA5}">
                      <a16:colId xmlns:a16="http://schemas.microsoft.com/office/drawing/2014/main" val="947637887"/>
                    </a:ext>
                  </a:extLst>
                </a:gridCol>
                <a:gridCol w="1397636">
                  <a:extLst>
                    <a:ext uri="{9D8B030D-6E8A-4147-A177-3AD203B41FA5}">
                      <a16:colId xmlns:a16="http://schemas.microsoft.com/office/drawing/2014/main" val="2017479406"/>
                    </a:ext>
                  </a:extLst>
                </a:gridCol>
                <a:gridCol w="1845999">
                  <a:extLst>
                    <a:ext uri="{9D8B030D-6E8A-4147-A177-3AD203B41FA5}">
                      <a16:colId xmlns:a16="http://schemas.microsoft.com/office/drawing/2014/main" val="757053948"/>
                    </a:ext>
                  </a:extLst>
                </a:gridCol>
                <a:gridCol w="1405239">
                  <a:extLst>
                    <a:ext uri="{9D8B030D-6E8A-4147-A177-3AD203B41FA5}">
                      <a16:colId xmlns:a16="http://schemas.microsoft.com/office/drawing/2014/main" val="62556966"/>
                    </a:ext>
                  </a:extLst>
                </a:gridCol>
                <a:gridCol w="1436650">
                  <a:extLst>
                    <a:ext uri="{9D8B030D-6E8A-4147-A177-3AD203B41FA5}">
                      <a16:colId xmlns:a16="http://schemas.microsoft.com/office/drawing/2014/main" val="641894890"/>
                    </a:ext>
                  </a:extLst>
                </a:gridCol>
                <a:gridCol w="1079336">
                  <a:extLst>
                    <a:ext uri="{9D8B030D-6E8A-4147-A177-3AD203B41FA5}">
                      <a16:colId xmlns:a16="http://schemas.microsoft.com/office/drawing/2014/main" val="939456514"/>
                    </a:ext>
                  </a:extLst>
                </a:gridCol>
                <a:gridCol w="1158239">
                  <a:extLst>
                    <a:ext uri="{9D8B030D-6E8A-4147-A177-3AD203B41FA5}">
                      <a16:colId xmlns:a16="http://schemas.microsoft.com/office/drawing/2014/main" val="1478967420"/>
                    </a:ext>
                  </a:extLst>
                </a:gridCol>
              </a:tblGrid>
              <a:tr h="4005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kern="100" dirty="0">
                          <a:effectLst/>
                        </a:rPr>
                        <a:t> </a:t>
                      </a:r>
                      <a:endParaRPr lang="fr-FR" sz="1200" kern="100" dirty="0">
                        <a:effectLst/>
                        <a:latin typeface="Aptos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  <a:endParaRPr lang="fr-FR" sz="1000" kern="100" dirty="0">
                        <a:solidFill>
                          <a:schemeClr val="bg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kern="100" dirty="0" smtClean="0">
                          <a:solidFill>
                            <a:schemeClr val="bg1"/>
                          </a:solidFill>
                          <a:effectLst/>
                          <a:latin typeface="Space Grotesk" pitchFamily="2" charset="0"/>
                          <a:ea typeface="Aptos"/>
                          <a:cs typeface="Space Grotesk" pitchFamily="2" charset="0"/>
                        </a:rPr>
                        <a:t>Séance ou semaine</a:t>
                      </a:r>
                      <a:endParaRPr lang="fr-FR" sz="1000" kern="100" dirty="0">
                        <a:solidFill>
                          <a:schemeClr val="bg1"/>
                        </a:solidFill>
                        <a:effectLst/>
                        <a:latin typeface="Space Grotesk" pitchFamily="2" charset="0"/>
                        <a:ea typeface="Aptos"/>
                        <a:cs typeface="Space Grotesk" pitchFamily="2" charset="0"/>
                      </a:endParaRPr>
                    </a:p>
                  </a:txBody>
                  <a:tcPr marL="68580" marR="68580" marT="0" marB="0" anchor="ctr">
                    <a:solidFill>
                      <a:srgbClr val="6A47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176638"/>
                  </a:ext>
                </a:extLst>
              </a:tr>
              <a:tr h="19229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100" cap="all" dirty="0" smtClean="0">
                          <a:solidFill>
                            <a:schemeClr val="tx1"/>
                          </a:solidFill>
                          <a:effectLst/>
                        </a:rPr>
                        <a:t>Séances</a:t>
                      </a: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 Medium" pitchFamily="2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54BD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731129"/>
                  </a:ext>
                </a:extLst>
              </a:tr>
              <a:tr h="8713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100" cap="all" dirty="0">
                          <a:solidFill>
                            <a:schemeClr val="tx1"/>
                          </a:solidFill>
                          <a:effectLst/>
                        </a:rPr>
                        <a:t>Autonomie</a:t>
                      </a:r>
                      <a:endParaRPr lang="fr-FR" sz="1100" kern="100" dirty="0">
                        <a:solidFill>
                          <a:schemeClr val="tx1"/>
                        </a:solidFill>
                        <a:effectLst/>
                        <a:latin typeface="Space Grotesk Medium" pitchFamily="2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D9D9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185131"/>
                  </a:ext>
                </a:extLst>
              </a:tr>
              <a:tr h="16214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kern="100" cap="all" dirty="0">
                          <a:effectLst/>
                        </a:rPr>
                        <a:t>RenduS</a:t>
                      </a:r>
                      <a:endParaRPr lang="fr-FR" sz="1100" kern="100" dirty="0">
                        <a:solidFill>
                          <a:srgbClr val="342571"/>
                        </a:solidFill>
                        <a:effectLst/>
                        <a:latin typeface="Space Grotesk Medium" pitchFamily="2" charset="0"/>
                        <a:ea typeface="Aptos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fr-FR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68580" marR="68580" marT="0" marB="0" anchor="ctr">
                    <a:solidFill>
                      <a:srgbClr val="3425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271266"/>
                  </a:ext>
                </a:extLst>
              </a:tr>
            </a:tbl>
          </a:graphicData>
        </a:graphic>
      </p:graphicFrame>
      <p:cxnSp>
        <p:nvCxnSpPr>
          <p:cNvPr id="17" name="Connecteur droit 16"/>
          <p:cNvCxnSpPr/>
          <p:nvPr/>
        </p:nvCxnSpPr>
        <p:spPr>
          <a:xfrm>
            <a:off x="697424" y="452610"/>
            <a:ext cx="512993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600583" y="144833"/>
            <a:ext cx="62583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rgbClr val="FF0000"/>
                </a:solidFill>
                <a:latin typeface="Space Grotesk" pitchFamily="2" charset="0"/>
                <a:cs typeface="Space Grotesk" pitchFamily="2" charset="0"/>
              </a:rPr>
              <a:t>Nom de l’activité</a:t>
            </a:r>
            <a:endParaRPr lang="fr-FR" sz="1400" b="1" dirty="0">
              <a:solidFill>
                <a:srgbClr val="FF0000"/>
              </a:solidFill>
              <a:latin typeface="Space Grotesk" pitchFamily="2" charset="0"/>
              <a:cs typeface="Space Grotes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83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375</Words>
  <Application>Microsoft Office PowerPoint</Application>
  <PresentationFormat>Grand écran</PresentationFormat>
  <Paragraphs>77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Courier New</vt:lpstr>
      <vt:lpstr>Space Grotesk</vt:lpstr>
      <vt:lpstr>Space Grotesk Medium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UPEC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Garcia</dc:creator>
  <cp:lastModifiedBy>Emilie Garcia</cp:lastModifiedBy>
  <cp:revision>54</cp:revision>
  <dcterms:created xsi:type="dcterms:W3CDTF">2026-04-15T09:06:48Z</dcterms:created>
  <dcterms:modified xsi:type="dcterms:W3CDTF">2026-05-22T08:55:47Z</dcterms:modified>
</cp:coreProperties>
</file>