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58" r:id="rId5"/>
    <p:sldId id="262" r:id="rId6"/>
    <p:sldId id="261" r:id="rId7"/>
    <p:sldId id="260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E1E8"/>
    <a:srgbClr val="D9D9E3"/>
    <a:srgbClr val="5E0D2E"/>
    <a:srgbClr val="342571"/>
    <a:srgbClr val="F08350"/>
    <a:srgbClr val="6A47E3"/>
    <a:srgbClr val="E62A35"/>
    <a:srgbClr val="54BD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2068-28CE-45BE-BDB9-F33DF7EBE678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5FD5-8E59-434B-B78A-C50A4CCB4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8092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2068-28CE-45BE-BDB9-F33DF7EBE678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5FD5-8E59-434B-B78A-C50A4CCB4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115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2068-28CE-45BE-BDB9-F33DF7EBE678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5FD5-8E59-434B-B78A-C50A4CCB4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8754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ND BLANC">
  <p:cSld name="FOND BLANC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6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2925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2068-28CE-45BE-BDB9-F33DF7EBE678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5FD5-8E59-434B-B78A-C50A4CCB4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9008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2068-28CE-45BE-BDB9-F33DF7EBE678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5FD5-8E59-434B-B78A-C50A4CCB4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3028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2068-28CE-45BE-BDB9-F33DF7EBE678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5FD5-8E59-434B-B78A-C50A4CCB4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3059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2068-28CE-45BE-BDB9-F33DF7EBE678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5FD5-8E59-434B-B78A-C50A4CCB4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00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2068-28CE-45BE-BDB9-F33DF7EBE678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5FD5-8E59-434B-B78A-C50A4CCB4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7022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2068-28CE-45BE-BDB9-F33DF7EBE678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5FD5-8E59-434B-B78A-C50A4CCB4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6333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2068-28CE-45BE-BDB9-F33DF7EBE678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5FD5-8E59-434B-B78A-C50A4CCB4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9221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2068-28CE-45BE-BDB9-F33DF7EBE678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5FD5-8E59-434B-B78A-C50A4CCB4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0213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B2068-28CE-45BE-BDB9-F33DF7EBE678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D5FD5-8E59-434B-B78A-C50A4CCB4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2051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4;g3af8c4aa50b_0_594"/>
          <p:cNvSpPr/>
          <p:nvPr/>
        </p:nvSpPr>
        <p:spPr>
          <a:xfrm>
            <a:off x="914399" y="1929192"/>
            <a:ext cx="11277599" cy="3197700"/>
          </a:xfrm>
          <a:prstGeom prst="rect">
            <a:avLst/>
          </a:prstGeom>
          <a:solidFill>
            <a:srgbClr val="6B47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r>
              <a:rPr lang="fr-FR" sz="2800" b="1" dirty="0" smtClean="0">
                <a:solidFill>
                  <a:schemeClr val="bg1"/>
                </a:solidFill>
                <a:latin typeface="Space Grotesk" pitchFamily="2" charset="0"/>
                <a:ea typeface="Calibri"/>
                <a:cs typeface="Space Grotesk" pitchFamily="2" charset="0"/>
                <a:sym typeface="Calibri"/>
              </a:rPr>
              <a:t>Mettre la formation / parcours</a:t>
            </a:r>
            <a:br>
              <a:rPr lang="fr-FR" sz="2800" b="1" dirty="0" smtClean="0">
                <a:solidFill>
                  <a:schemeClr val="bg1"/>
                </a:solidFill>
                <a:latin typeface="Space Grotesk" pitchFamily="2" charset="0"/>
                <a:ea typeface="Calibri"/>
                <a:cs typeface="Space Grotesk" pitchFamily="2" charset="0"/>
                <a:sym typeface="Calibri"/>
              </a:rPr>
            </a:br>
            <a:endParaRPr lang="fr-FR" sz="2800" b="1" i="0" u="none" strike="noStrike" cap="none" dirty="0" smtClean="0">
              <a:solidFill>
                <a:schemeClr val="lt1"/>
              </a:solidFill>
              <a:latin typeface="Space Grotesk" pitchFamily="2" charset="0"/>
              <a:ea typeface="Calibri"/>
              <a:cs typeface="Space Grotesk" pitchFamily="2" charset="0"/>
              <a:sym typeface="Calibri"/>
            </a:endParaRPr>
          </a:p>
          <a:p>
            <a:pPr lvl="0" algn="ctr">
              <a:buClr>
                <a:srgbClr val="000000"/>
              </a:buClr>
              <a:buSzPts val="1800"/>
            </a:pPr>
            <a:r>
              <a:rPr lang="fr-FR" sz="2800" b="1" i="0" u="none" strike="noStrike" cap="none" dirty="0" smtClean="0">
                <a:solidFill>
                  <a:schemeClr val="lt1"/>
                </a:solidFill>
                <a:latin typeface="Space Grotesk" pitchFamily="2" charset="0"/>
                <a:ea typeface="Calibri"/>
                <a:cs typeface="Space Grotesk" pitchFamily="2" charset="0"/>
                <a:sym typeface="Calibri"/>
              </a:rPr>
              <a:t>SAÉ </a:t>
            </a:r>
            <a:r>
              <a:rPr lang="fr-FR" sz="2800" b="1" dirty="0">
                <a:solidFill>
                  <a:schemeClr val="lt1"/>
                </a:solidFill>
                <a:latin typeface="Space Grotesk" pitchFamily="2" charset="0"/>
                <a:ea typeface="Calibri"/>
                <a:cs typeface="Space Grotesk" pitchFamily="2" charset="0"/>
                <a:sym typeface="Calibri"/>
              </a:rPr>
              <a:t>: </a:t>
            </a:r>
            <a:r>
              <a:rPr lang="fr-FR" sz="2800" b="1" dirty="0" smtClean="0">
                <a:solidFill>
                  <a:schemeClr val="lt1"/>
                </a:solidFill>
                <a:latin typeface="Space Grotesk" pitchFamily="2" charset="0"/>
                <a:ea typeface="Calibri"/>
                <a:cs typeface="Space Grotesk" pitchFamily="2" charset="0"/>
                <a:sym typeface="Calibri"/>
              </a:rPr>
              <a:t>Mettre le nom de la </a:t>
            </a:r>
            <a:r>
              <a:rPr lang="fr-FR" sz="2800" b="1" dirty="0" err="1" smtClean="0">
                <a:solidFill>
                  <a:schemeClr val="lt1"/>
                </a:solidFill>
                <a:latin typeface="Space Grotesk" pitchFamily="2" charset="0"/>
                <a:ea typeface="Calibri"/>
                <a:cs typeface="Space Grotesk" pitchFamily="2" charset="0"/>
                <a:sym typeface="Calibri"/>
              </a:rPr>
              <a:t>SAé</a:t>
            </a:r>
            <a:endParaRPr lang="fr-FR" sz="2800" b="1" dirty="0">
              <a:solidFill>
                <a:schemeClr val="lt1"/>
              </a:solidFill>
              <a:latin typeface="Space Grotesk" pitchFamily="2" charset="0"/>
              <a:ea typeface="Calibri"/>
              <a:cs typeface="Space Grotesk" pitchFamily="2" charset="0"/>
              <a:sym typeface="Calibri"/>
            </a:endParaRPr>
          </a:p>
        </p:txBody>
      </p:sp>
      <p:sp>
        <p:nvSpPr>
          <p:cNvPr id="6" name="Google Shape;134;g3af8c4aa50b_0_594"/>
          <p:cNvSpPr/>
          <p:nvPr/>
        </p:nvSpPr>
        <p:spPr>
          <a:xfrm rot="5400000">
            <a:off x="-507397" y="507397"/>
            <a:ext cx="1929194" cy="914400"/>
          </a:xfrm>
          <a:prstGeom prst="rect">
            <a:avLst/>
          </a:prstGeom>
          <a:solidFill>
            <a:srgbClr val="E627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35;g3af8c4aa50b_0_594"/>
          <p:cNvSpPr/>
          <p:nvPr/>
        </p:nvSpPr>
        <p:spPr>
          <a:xfrm rot="5400000">
            <a:off x="-408354" y="5535246"/>
            <a:ext cx="1731108" cy="914400"/>
          </a:xfrm>
          <a:prstGeom prst="rect">
            <a:avLst/>
          </a:prstGeom>
          <a:solidFill>
            <a:srgbClr val="5E0D2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6" b="17885"/>
          <a:stretch/>
        </p:blipFill>
        <p:spPr>
          <a:xfrm>
            <a:off x="1078522" y="5982676"/>
            <a:ext cx="3852986" cy="750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10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2" name="Groupe 31"/>
          <p:cNvGrpSpPr/>
          <p:nvPr/>
        </p:nvGrpSpPr>
        <p:grpSpPr>
          <a:xfrm>
            <a:off x="0" y="-1"/>
            <a:ext cx="12192000" cy="6858000"/>
            <a:chOff x="0" y="-1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6379156"/>
              <a:ext cx="12192000" cy="478843"/>
            </a:xfrm>
            <a:prstGeom prst="rect">
              <a:avLst/>
            </a:prstGeom>
            <a:solidFill>
              <a:srgbClr val="D9D9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7"/>
            <p:cNvSpPr/>
            <p:nvPr/>
          </p:nvSpPr>
          <p:spPr>
            <a:xfrm rot="16200000">
              <a:off x="-2950157" y="2950157"/>
              <a:ext cx="6379159" cy="478843"/>
            </a:xfrm>
            <a:prstGeom prst="rect">
              <a:avLst/>
            </a:prstGeom>
            <a:solidFill>
              <a:srgbClr val="6A47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68" b="12542"/>
            <a:stretch/>
          </p:blipFill>
          <p:spPr>
            <a:xfrm>
              <a:off x="98580" y="6424308"/>
              <a:ext cx="1004007" cy="388538"/>
            </a:xfrm>
            <a:prstGeom prst="rect">
              <a:avLst/>
            </a:prstGeom>
          </p:spPr>
        </p:pic>
        <p:pic>
          <p:nvPicPr>
            <p:cNvPr id="12" name="Image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74" t="25704" r="8589" b="18380"/>
            <a:stretch/>
          </p:blipFill>
          <p:spPr>
            <a:xfrm>
              <a:off x="1201167" y="6453058"/>
              <a:ext cx="1011792" cy="359788"/>
            </a:xfrm>
            <a:prstGeom prst="rect">
              <a:avLst/>
            </a:prstGeom>
          </p:spPr>
        </p:pic>
        <p:sp>
          <p:nvSpPr>
            <p:cNvPr id="13" name="ZoneTexte 12"/>
            <p:cNvSpPr txBox="1"/>
            <p:nvPr/>
          </p:nvSpPr>
          <p:spPr>
            <a:xfrm>
              <a:off x="10031347" y="6502147"/>
              <a:ext cx="209933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000" b="1" dirty="0" smtClean="0">
                  <a:latin typeface="Space Grotesk" pitchFamily="2" charset="0"/>
                  <a:cs typeface="Space Grotesk" pitchFamily="2" charset="0"/>
                </a:rPr>
                <a:t>Fiche de présentation de SAé</a:t>
              </a:r>
              <a:endParaRPr lang="fr-FR" sz="1000" b="1" dirty="0">
                <a:latin typeface="Space Grotesk" pitchFamily="2" charset="0"/>
                <a:cs typeface="Space Grotesk" pitchFamily="2" charset="0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600583" y="144833"/>
            <a:ext cx="62583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 err="1" smtClean="0">
                <a:latin typeface="Space Grotesk" pitchFamily="2" charset="0"/>
                <a:cs typeface="Space Grotesk" pitchFamily="2" charset="0"/>
              </a:rPr>
              <a:t>SAé</a:t>
            </a:r>
            <a:r>
              <a:rPr lang="fr-FR" sz="1400" b="1" dirty="0" smtClean="0">
                <a:latin typeface="Space Grotesk" pitchFamily="2" charset="0"/>
                <a:cs typeface="Space Grotesk" pitchFamily="2" charset="0"/>
              </a:rPr>
              <a:t> :</a:t>
            </a:r>
            <a:r>
              <a:rPr lang="fr-FR" sz="1400" b="1" dirty="0" smtClean="0">
                <a:solidFill>
                  <a:srgbClr val="6A47E3"/>
                </a:solidFill>
                <a:latin typeface="Space Grotesk" pitchFamily="2" charset="0"/>
                <a:cs typeface="Space Grotesk" pitchFamily="2" charset="0"/>
              </a:rPr>
              <a:t> </a:t>
            </a:r>
            <a:r>
              <a:rPr lang="fr-FR" sz="1400" b="1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Nom de la </a:t>
            </a:r>
            <a:r>
              <a:rPr lang="fr-FR" sz="1400" b="1" dirty="0" err="1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SAé</a:t>
            </a:r>
            <a:endParaRPr lang="fr-FR" sz="1400" b="1" dirty="0">
              <a:solidFill>
                <a:srgbClr val="FF0000"/>
              </a:solidFill>
              <a:latin typeface="Space Grotesk" pitchFamily="2" charset="0"/>
              <a:cs typeface="Space Grotesk" pitchFamily="2" charset="0"/>
            </a:endParaRPr>
          </a:p>
        </p:txBody>
      </p:sp>
      <p:grpSp>
        <p:nvGrpSpPr>
          <p:cNvPr id="30" name="Groupe 29"/>
          <p:cNvGrpSpPr/>
          <p:nvPr/>
        </p:nvGrpSpPr>
        <p:grpSpPr>
          <a:xfrm>
            <a:off x="697424" y="683743"/>
            <a:ext cx="2375008" cy="384016"/>
            <a:chOff x="1046962" y="761026"/>
            <a:chExt cx="2375008" cy="384016"/>
          </a:xfrm>
        </p:grpSpPr>
        <p:sp>
          <p:nvSpPr>
            <p:cNvPr id="18" name="Rectangle 17"/>
            <p:cNvSpPr/>
            <p:nvPr/>
          </p:nvSpPr>
          <p:spPr>
            <a:xfrm>
              <a:off x="1401359" y="761026"/>
              <a:ext cx="2020611" cy="384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1400" b="1" dirty="0" smtClean="0">
                  <a:latin typeface="Space Grotesk" pitchFamily="2" charset="0"/>
                  <a:cs typeface="Space Grotesk" pitchFamily="2" charset="0"/>
                </a:rPr>
                <a:t>VOTRE MISSION</a:t>
              </a:r>
              <a:endParaRPr lang="fr-FR" sz="1400" b="1" dirty="0">
                <a:latin typeface="Space Grotesk" pitchFamily="2" charset="0"/>
                <a:cs typeface="Space Grotesk" pitchFamily="2" charset="0"/>
              </a:endParaRPr>
            </a:p>
          </p:txBody>
        </p:sp>
        <p:pic>
          <p:nvPicPr>
            <p:cNvPr id="20" name="Image 1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91" r="12427" b="19289"/>
            <a:stretch/>
          </p:blipFill>
          <p:spPr>
            <a:xfrm>
              <a:off x="2860669" y="761026"/>
              <a:ext cx="309972" cy="320413"/>
            </a:xfrm>
            <a:prstGeom prst="rect">
              <a:avLst/>
            </a:prstGeom>
          </p:spPr>
        </p:pic>
        <p:sp>
          <p:nvSpPr>
            <p:cNvPr id="28" name="Flèche droite 27"/>
            <p:cNvSpPr/>
            <p:nvPr/>
          </p:nvSpPr>
          <p:spPr>
            <a:xfrm flipV="1">
              <a:off x="1046962" y="872698"/>
              <a:ext cx="308410" cy="208741"/>
            </a:xfrm>
            <a:prstGeom prst="rightArrow">
              <a:avLst/>
            </a:prstGeom>
            <a:solidFill>
              <a:srgbClr val="6A47E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1" name="Groupe 30"/>
          <p:cNvGrpSpPr/>
          <p:nvPr/>
        </p:nvGrpSpPr>
        <p:grpSpPr>
          <a:xfrm>
            <a:off x="697424" y="3131257"/>
            <a:ext cx="2935277" cy="384016"/>
            <a:chOff x="1046962" y="3386094"/>
            <a:chExt cx="2935277" cy="384016"/>
          </a:xfrm>
        </p:grpSpPr>
        <p:sp>
          <p:nvSpPr>
            <p:cNvPr id="21" name="Rectangle 20"/>
            <p:cNvSpPr/>
            <p:nvPr/>
          </p:nvSpPr>
          <p:spPr>
            <a:xfrm>
              <a:off x="1401359" y="3386094"/>
              <a:ext cx="2580880" cy="384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1400" b="1" dirty="0" smtClean="0">
                  <a:latin typeface="Space Grotesk" pitchFamily="2" charset="0"/>
                  <a:cs typeface="Space Grotesk" pitchFamily="2" charset="0"/>
                </a:rPr>
                <a:t>POURQUOI CETTE SAÉ ?</a:t>
              </a:r>
              <a:endParaRPr lang="fr-FR" sz="1400" b="1" dirty="0">
                <a:latin typeface="Space Grotesk" pitchFamily="2" charset="0"/>
                <a:cs typeface="Space Grotesk" pitchFamily="2" charset="0"/>
              </a:endParaRPr>
            </a:p>
          </p:txBody>
        </p:sp>
        <p:pic>
          <p:nvPicPr>
            <p:cNvPr id="22" name="Image 2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723"/>
            <a:stretch/>
          </p:blipFill>
          <p:spPr>
            <a:xfrm>
              <a:off x="3500178" y="3452293"/>
              <a:ext cx="308922" cy="266528"/>
            </a:xfrm>
            <a:prstGeom prst="rect">
              <a:avLst/>
            </a:prstGeom>
          </p:spPr>
        </p:pic>
        <p:sp>
          <p:nvSpPr>
            <p:cNvPr id="29" name="Flèche droite 28"/>
            <p:cNvSpPr/>
            <p:nvPr/>
          </p:nvSpPr>
          <p:spPr>
            <a:xfrm flipV="1">
              <a:off x="1046962" y="3508031"/>
              <a:ext cx="308410" cy="208741"/>
            </a:xfrm>
            <a:prstGeom prst="rightArrow">
              <a:avLst/>
            </a:prstGeom>
            <a:solidFill>
              <a:srgbClr val="6A47E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3" name="Rectangle à coins arrondis 32"/>
          <p:cNvSpPr/>
          <p:nvPr/>
        </p:nvSpPr>
        <p:spPr>
          <a:xfrm>
            <a:off x="1006380" y="1154684"/>
            <a:ext cx="9452407" cy="1575549"/>
          </a:xfrm>
          <a:prstGeom prst="roundRect">
            <a:avLst/>
          </a:prstGeom>
          <a:solidFill>
            <a:srgbClr val="D9D9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216000" rtlCol="0" anchor="ctr"/>
          <a:lstStyle/>
          <a:p>
            <a:r>
              <a:rPr lang="fr-FR" sz="1100" dirty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Vous êtes </a:t>
            </a:r>
            <a:r>
              <a:rPr lang="fr-FR" sz="1100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(mettre la posture professionnelle).</a:t>
            </a:r>
            <a:r>
              <a:rPr lang="fr-FR" sz="1100" dirty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/>
            </a:r>
            <a:br>
              <a:rPr lang="fr-FR" sz="1100" dirty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</a:br>
            <a:r>
              <a:rPr lang="fr-FR" sz="1100" dirty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/>
            </a:r>
            <a:br>
              <a:rPr lang="fr-FR" sz="1100" dirty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</a:br>
            <a:r>
              <a:rPr lang="fr-FR" sz="1100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Décrire de façon synthétique la mission.</a:t>
            </a:r>
            <a:endParaRPr lang="fr-FR" sz="1100" dirty="0">
              <a:solidFill>
                <a:srgbClr val="FF0000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34" name="Rectangle à coins arrondis 33"/>
          <p:cNvSpPr/>
          <p:nvPr/>
        </p:nvSpPr>
        <p:spPr>
          <a:xfrm>
            <a:off x="1006379" y="3599763"/>
            <a:ext cx="9452407" cy="2177702"/>
          </a:xfrm>
          <a:prstGeom prst="roundRect">
            <a:avLst/>
          </a:prstGeom>
          <a:solidFill>
            <a:srgbClr val="D9D9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216000" rtlCol="0" anchor="ctr"/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Développer </a:t>
            </a:r>
            <a:r>
              <a:rPr lang="fr-FR" sz="1100" u="sng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la compétence principale</a:t>
            </a: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 : </a:t>
            </a:r>
            <a:r>
              <a:rPr lang="fr-FR" sz="1100" b="1" i="1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xxx</a:t>
            </a:r>
            <a:r>
              <a:rPr lang="fr-FR" sz="1100" b="1" i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/>
            </a:r>
            <a:br>
              <a:rPr lang="fr-FR" sz="1100" b="1" i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</a:br>
            <a:r>
              <a:rPr lang="fr-FR" sz="1100" b="1" i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  <a:sym typeface="Wingdings" panose="05000000000000000000" pitchFamily="2" charset="2"/>
              </a:rPr>
              <a:t> </a:t>
            </a: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Niveau </a:t>
            </a:r>
            <a: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: </a:t>
            </a:r>
            <a:r>
              <a:rPr lang="fr-FR" sz="1100" b="1" i="1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xxx</a:t>
            </a:r>
            <a: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/>
            </a:r>
            <a:b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</a:br>
            <a:endParaRPr lang="fr-FR" sz="1100" b="1" dirty="0" smtClean="0">
              <a:solidFill>
                <a:schemeClr val="tx1"/>
              </a:solidFill>
              <a:latin typeface="Space Grotesk" pitchFamily="2" charset="0"/>
              <a:cs typeface="Space Grotesk" pitchFamily="2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Développer </a:t>
            </a:r>
            <a:r>
              <a:rPr lang="fr-FR" sz="1100" u="sng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les compétences transversales</a:t>
            </a: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 : </a:t>
            </a:r>
            <a:b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</a:br>
            <a:r>
              <a:rPr lang="fr-FR" sz="1100" b="1" i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- xxx</a:t>
            </a:r>
            <a:br>
              <a:rPr lang="fr-FR" sz="1100" b="1" i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</a:br>
            <a:r>
              <a:rPr lang="fr-FR" sz="1100" b="1" i="1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- xxx</a:t>
            </a:r>
            <a:endParaRPr lang="fr-FR" sz="1100" b="1" dirty="0" smtClean="0">
              <a:solidFill>
                <a:srgbClr val="FF0000"/>
              </a:solidFill>
              <a:latin typeface="Space Grotesk" pitchFamily="2" charset="0"/>
              <a:cs typeface="Space Grotesk" pitchFamily="2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fr-FR" sz="1100" dirty="0" smtClean="0">
              <a:solidFill>
                <a:schemeClr val="tx1"/>
              </a:solidFill>
              <a:latin typeface="Space Grotesk" pitchFamily="2" charset="0"/>
              <a:cs typeface="Space Grotesk" pitchFamily="2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Se mettre dans </a:t>
            </a:r>
            <a:r>
              <a:rPr lang="fr-FR" sz="1100" u="sng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la posture professionnelle</a:t>
            </a: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 d’un </a:t>
            </a:r>
            <a:r>
              <a:rPr lang="fr-FR" sz="1100" dirty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(mettre la posture </a:t>
            </a:r>
            <a:r>
              <a:rPr lang="fr-FR" sz="1100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professionnelle et la décrire de façon synthétique).</a:t>
            </a:r>
          </a:p>
        </p:txBody>
      </p:sp>
      <p:cxnSp>
        <p:nvCxnSpPr>
          <p:cNvPr id="4" name="Connecteur droit 3"/>
          <p:cNvCxnSpPr/>
          <p:nvPr/>
        </p:nvCxnSpPr>
        <p:spPr>
          <a:xfrm>
            <a:off x="697424" y="452610"/>
            <a:ext cx="5129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917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" name="Groupe 5"/>
          <p:cNvGrpSpPr/>
          <p:nvPr/>
        </p:nvGrpSpPr>
        <p:grpSpPr>
          <a:xfrm>
            <a:off x="0" y="-1"/>
            <a:ext cx="12192000" cy="6845513"/>
            <a:chOff x="0" y="-1"/>
            <a:chExt cx="12192000" cy="6845513"/>
          </a:xfrm>
        </p:grpSpPr>
        <p:sp>
          <p:nvSpPr>
            <p:cNvPr id="7" name="Rectangle 6"/>
            <p:cNvSpPr/>
            <p:nvPr/>
          </p:nvSpPr>
          <p:spPr>
            <a:xfrm>
              <a:off x="0" y="6366669"/>
              <a:ext cx="12192000" cy="478843"/>
            </a:xfrm>
            <a:prstGeom prst="rect">
              <a:avLst/>
            </a:prstGeom>
            <a:solidFill>
              <a:srgbClr val="D9D9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7"/>
            <p:cNvSpPr/>
            <p:nvPr/>
          </p:nvSpPr>
          <p:spPr>
            <a:xfrm rot="16200000">
              <a:off x="-2950157" y="2950157"/>
              <a:ext cx="6379159" cy="478843"/>
            </a:xfrm>
            <a:prstGeom prst="rect">
              <a:avLst/>
            </a:prstGeom>
            <a:solidFill>
              <a:srgbClr val="6A47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68" b="12542"/>
            <a:stretch/>
          </p:blipFill>
          <p:spPr>
            <a:xfrm>
              <a:off x="98580" y="6424308"/>
              <a:ext cx="1004007" cy="388538"/>
            </a:xfrm>
            <a:prstGeom prst="rect">
              <a:avLst/>
            </a:prstGeom>
          </p:spPr>
        </p:pic>
        <p:pic>
          <p:nvPicPr>
            <p:cNvPr id="12" name="Image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74" t="25704" r="8589" b="18380"/>
            <a:stretch/>
          </p:blipFill>
          <p:spPr>
            <a:xfrm>
              <a:off x="1201167" y="6453058"/>
              <a:ext cx="1011792" cy="359788"/>
            </a:xfrm>
            <a:prstGeom prst="rect">
              <a:avLst/>
            </a:prstGeom>
          </p:spPr>
        </p:pic>
        <p:sp>
          <p:nvSpPr>
            <p:cNvPr id="13" name="ZoneTexte 12"/>
            <p:cNvSpPr txBox="1"/>
            <p:nvPr/>
          </p:nvSpPr>
          <p:spPr>
            <a:xfrm>
              <a:off x="10031347" y="6502147"/>
              <a:ext cx="209933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000" b="1" dirty="0" smtClean="0">
                  <a:latin typeface="Space Grotesk" pitchFamily="2" charset="0"/>
                  <a:cs typeface="Space Grotesk" pitchFamily="2" charset="0"/>
                </a:rPr>
                <a:t>Fiche de présentation de SAé</a:t>
              </a:r>
              <a:endParaRPr lang="fr-FR" sz="1000" b="1" dirty="0">
                <a:latin typeface="Space Grotesk" pitchFamily="2" charset="0"/>
                <a:cs typeface="Space Grotesk" pitchFamily="2" charset="0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2346528" y="3578820"/>
            <a:ext cx="2423971" cy="2632517"/>
          </a:xfrm>
          <a:prstGeom prst="rect">
            <a:avLst/>
          </a:prstGeom>
          <a:noFill/>
          <a:ln w="6350">
            <a:solidFill>
              <a:srgbClr val="5E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216000" rtlCol="0" anchor="ctr"/>
          <a:lstStyle/>
          <a:p>
            <a:endParaRPr lang="fr-FR" sz="1100" dirty="0">
              <a:solidFill>
                <a:schemeClr val="tx1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04837" y="1105757"/>
            <a:ext cx="1408123" cy="476025"/>
          </a:xfrm>
          <a:prstGeom prst="rect">
            <a:avLst/>
          </a:prstGeom>
          <a:solidFill>
            <a:srgbClr val="5E0D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smtClean="0">
                <a:latin typeface="Space Grotesk" pitchFamily="2" charset="0"/>
                <a:cs typeface="Space Grotesk" pitchFamily="2" charset="0"/>
              </a:rPr>
              <a:t>PARCOURS</a:t>
            </a:r>
            <a:endParaRPr lang="fr-FR" sz="1100" b="1" dirty="0"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346528" y="1096263"/>
            <a:ext cx="2423971" cy="476025"/>
          </a:xfrm>
          <a:prstGeom prst="rect">
            <a:avLst/>
          </a:prstGeom>
          <a:noFill/>
          <a:ln w="6350">
            <a:solidFill>
              <a:srgbClr val="5E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216000" rtlCol="0" anchor="ctr"/>
          <a:lstStyle/>
          <a:p>
            <a:endParaRPr lang="fr-FR" sz="1100" dirty="0">
              <a:solidFill>
                <a:schemeClr val="tx1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04837" y="1749265"/>
            <a:ext cx="1408123" cy="646968"/>
          </a:xfrm>
          <a:prstGeom prst="rect">
            <a:avLst/>
          </a:prstGeom>
          <a:solidFill>
            <a:srgbClr val="5E0D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smtClean="0">
                <a:latin typeface="Space Grotesk" pitchFamily="2" charset="0"/>
                <a:cs typeface="Space Grotesk" pitchFamily="2" charset="0"/>
              </a:rPr>
              <a:t>RESPONSABLES</a:t>
            </a:r>
            <a:endParaRPr lang="fr-FR" sz="1100" b="1" dirty="0"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346528" y="1739771"/>
            <a:ext cx="2423971" cy="646968"/>
          </a:xfrm>
          <a:prstGeom prst="rect">
            <a:avLst/>
          </a:prstGeom>
          <a:noFill/>
          <a:ln w="6350">
            <a:solidFill>
              <a:srgbClr val="5E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216000" rtlCol="0" anchor="ctr"/>
          <a:lstStyle/>
          <a:p>
            <a:pPr fontAlgn="base"/>
            <a:endParaRPr lang="fr-FR" sz="1100" dirty="0">
              <a:solidFill>
                <a:schemeClr val="dk1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04837" y="2576473"/>
            <a:ext cx="1408123" cy="831601"/>
          </a:xfrm>
          <a:prstGeom prst="rect">
            <a:avLst/>
          </a:prstGeom>
          <a:solidFill>
            <a:srgbClr val="5E0D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smtClean="0">
                <a:latin typeface="Space Grotesk" pitchFamily="2" charset="0"/>
                <a:cs typeface="Space Grotesk" pitchFamily="2" charset="0"/>
              </a:rPr>
              <a:t>DURÉE</a:t>
            </a:r>
            <a:endParaRPr lang="fr-FR" sz="1100" b="1" dirty="0"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346528" y="2566979"/>
            <a:ext cx="2423971" cy="831601"/>
          </a:xfrm>
          <a:prstGeom prst="rect">
            <a:avLst/>
          </a:prstGeom>
          <a:noFill/>
          <a:ln w="6350">
            <a:solidFill>
              <a:srgbClr val="5E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216000" rtlCol="0" anchor="ctr"/>
          <a:lstStyle/>
          <a:p>
            <a:endParaRPr lang="fr-FR" sz="1100" dirty="0" smtClean="0">
              <a:solidFill>
                <a:schemeClr val="tx1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04836" y="3588314"/>
            <a:ext cx="1408123" cy="2632517"/>
          </a:xfrm>
          <a:prstGeom prst="rect">
            <a:avLst/>
          </a:prstGeom>
          <a:solidFill>
            <a:srgbClr val="5E0D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1100" b="1" dirty="0" smtClean="0">
                <a:latin typeface="Space Grotesk" pitchFamily="2" charset="0"/>
                <a:cs typeface="Space Grotesk" pitchFamily="2" charset="0"/>
              </a:rPr>
              <a:t>ENSEIGNEMENTS MOBILISÉS</a:t>
            </a:r>
            <a:endParaRPr lang="fr-FR" sz="1100" b="1" dirty="0"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034841" y="620207"/>
            <a:ext cx="1408123" cy="5610676"/>
          </a:xfrm>
          <a:prstGeom prst="rect">
            <a:avLst/>
          </a:prstGeom>
          <a:solidFill>
            <a:srgbClr val="6A47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1100" b="1" dirty="0" smtClean="0">
                <a:latin typeface="Space Grotesk" pitchFamily="2" charset="0"/>
                <a:cs typeface="Space Grotesk" pitchFamily="2" charset="0"/>
              </a:rPr>
              <a:t>ÉTAPES </a:t>
            </a:r>
            <a:br>
              <a:rPr lang="fr-FR" sz="1100" b="1" dirty="0" smtClean="0">
                <a:latin typeface="Space Grotesk" pitchFamily="2" charset="0"/>
                <a:cs typeface="Space Grotesk" pitchFamily="2" charset="0"/>
              </a:rPr>
            </a:br>
            <a:r>
              <a:rPr lang="fr-FR" sz="1100" b="1" dirty="0" smtClean="0">
                <a:latin typeface="Space Grotesk" pitchFamily="2" charset="0"/>
                <a:cs typeface="Space Grotesk" pitchFamily="2" charset="0"/>
              </a:rPr>
              <a:t>DE LA SAé</a:t>
            </a:r>
            <a:endParaRPr lang="fr-FR" sz="1100" b="1" dirty="0"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602249" y="620207"/>
            <a:ext cx="5424436" cy="5600624"/>
          </a:xfrm>
          <a:prstGeom prst="rect">
            <a:avLst/>
          </a:prstGeom>
          <a:noFill/>
          <a:ln>
            <a:solidFill>
              <a:srgbClr val="6A4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216000" rtlCol="0" anchor="ctr"/>
          <a:lstStyle/>
          <a:p>
            <a:pPr marL="228600" indent="-228600">
              <a:buFont typeface="+mj-lt"/>
              <a:buAutoNum type="arabicPeriod"/>
            </a:pPr>
            <a:endParaRPr lang="fr-FR" sz="1100" dirty="0" smtClean="0">
              <a:solidFill>
                <a:schemeClr val="tx1"/>
              </a:solidFill>
              <a:latin typeface="Space Grotesk" pitchFamily="2" charset="0"/>
              <a:cs typeface="Space Grotesk" pitchFamily="2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fr-FR" sz="1100" b="1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xxx </a:t>
            </a:r>
            <a:r>
              <a:rPr lang="fr-FR" sz="1100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+ détails</a:t>
            </a:r>
            <a:br>
              <a:rPr lang="fr-FR" sz="1100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</a:br>
            <a:endParaRPr lang="fr-FR" sz="1100" dirty="0" smtClean="0">
              <a:solidFill>
                <a:srgbClr val="FF0000"/>
              </a:solidFill>
              <a:latin typeface="Space Grotesk" pitchFamily="2" charset="0"/>
              <a:cs typeface="Space Grotesk" pitchFamily="2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fr-FR" sz="1100" b="1" dirty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x</a:t>
            </a:r>
            <a:r>
              <a:rPr lang="fr-FR" sz="1100" b="1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xx</a:t>
            </a:r>
            <a:r>
              <a:rPr lang="fr-FR" sz="1100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 </a:t>
            </a:r>
            <a:r>
              <a:rPr lang="fr-FR" sz="1100" dirty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+ </a:t>
            </a:r>
            <a:r>
              <a:rPr lang="fr-FR" sz="1100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détails</a:t>
            </a:r>
            <a:br>
              <a:rPr lang="fr-FR" sz="1100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</a:br>
            <a:endParaRPr lang="fr-FR" sz="1100" dirty="0" smtClean="0">
              <a:solidFill>
                <a:srgbClr val="FF0000"/>
              </a:solidFill>
              <a:latin typeface="Space Grotesk" pitchFamily="2" charset="0"/>
              <a:cs typeface="Space Grotesk" pitchFamily="2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fr-FR" sz="1100" b="1" dirty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x</a:t>
            </a:r>
            <a:r>
              <a:rPr lang="fr-FR" sz="1100" b="1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xx </a:t>
            </a:r>
            <a:r>
              <a:rPr lang="fr-FR" sz="1100" dirty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+ </a:t>
            </a:r>
            <a:r>
              <a:rPr lang="fr-FR" sz="1100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détails</a:t>
            </a:r>
            <a:br>
              <a:rPr lang="fr-FR" sz="1100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</a:br>
            <a:endParaRPr lang="fr-FR" sz="1100" dirty="0" smtClean="0">
              <a:solidFill>
                <a:srgbClr val="FF0000"/>
              </a:solidFill>
              <a:latin typeface="Space Grotesk" pitchFamily="2" charset="0"/>
              <a:cs typeface="Space Grotesk" pitchFamily="2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fr-FR" sz="1100" b="1" dirty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x</a:t>
            </a:r>
            <a:r>
              <a:rPr lang="fr-FR" sz="1100" b="1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xx</a:t>
            </a:r>
            <a:r>
              <a:rPr lang="fr-FR" sz="1100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 </a:t>
            </a:r>
            <a:r>
              <a:rPr lang="fr-FR" sz="1100" dirty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+ </a:t>
            </a:r>
            <a:r>
              <a:rPr lang="fr-FR" sz="1100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détails</a:t>
            </a:r>
            <a:br>
              <a:rPr lang="fr-FR" sz="1100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</a:br>
            <a:endParaRPr lang="fr-FR" sz="1100" dirty="0" smtClean="0">
              <a:solidFill>
                <a:srgbClr val="FF0000"/>
              </a:solidFill>
              <a:latin typeface="Space Grotesk" pitchFamily="2" charset="0"/>
              <a:cs typeface="Space Grotesk" pitchFamily="2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fr-FR" sz="1100" b="1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xxx </a:t>
            </a:r>
            <a:r>
              <a:rPr lang="fr-FR" sz="1100" dirty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+ </a:t>
            </a:r>
            <a:r>
              <a:rPr lang="fr-FR" sz="1100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détails</a:t>
            </a:r>
            <a:endParaRPr lang="fr-FR" sz="1100" dirty="0">
              <a:solidFill>
                <a:srgbClr val="FF0000"/>
              </a:solidFill>
              <a:latin typeface="Space Grotesk" pitchFamily="2" charset="0"/>
              <a:cs typeface="Space Grotesk" pitchFamily="2" charset="0"/>
            </a:endParaRPr>
          </a:p>
        </p:txBody>
      </p:sp>
      <p:grpSp>
        <p:nvGrpSpPr>
          <p:cNvPr id="10" name="Groupe 9"/>
          <p:cNvGrpSpPr/>
          <p:nvPr/>
        </p:nvGrpSpPr>
        <p:grpSpPr>
          <a:xfrm>
            <a:off x="697424" y="571582"/>
            <a:ext cx="2375008" cy="415050"/>
            <a:chOff x="804836" y="593123"/>
            <a:chExt cx="2375008" cy="415050"/>
          </a:xfrm>
        </p:grpSpPr>
        <p:grpSp>
          <p:nvGrpSpPr>
            <p:cNvPr id="36" name="Groupe 35"/>
            <p:cNvGrpSpPr/>
            <p:nvPr/>
          </p:nvGrpSpPr>
          <p:grpSpPr>
            <a:xfrm>
              <a:off x="804836" y="593123"/>
              <a:ext cx="2375008" cy="384016"/>
              <a:chOff x="1046962" y="761026"/>
              <a:chExt cx="2375008" cy="384016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1401359" y="761026"/>
                <a:ext cx="2020611" cy="3840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fr-FR" sz="1400" b="1" dirty="0" smtClean="0">
                    <a:latin typeface="Space Grotesk" pitchFamily="2" charset="0"/>
                    <a:cs typeface="Space Grotesk" pitchFamily="2" charset="0"/>
                  </a:rPr>
                  <a:t>EN BREF</a:t>
                </a:r>
                <a:endParaRPr lang="fr-FR" sz="1400" b="1" dirty="0">
                  <a:latin typeface="Space Grotesk" pitchFamily="2" charset="0"/>
                  <a:cs typeface="Space Grotesk" pitchFamily="2" charset="0"/>
                </a:endParaRPr>
              </a:p>
            </p:txBody>
          </p:sp>
          <p:sp>
            <p:nvSpPr>
              <p:cNvPr id="39" name="Flèche droite 38"/>
              <p:cNvSpPr/>
              <p:nvPr/>
            </p:nvSpPr>
            <p:spPr>
              <a:xfrm flipV="1">
                <a:off x="1046962" y="872698"/>
                <a:ext cx="308410" cy="208741"/>
              </a:xfrm>
              <a:prstGeom prst="rightArrow">
                <a:avLst/>
              </a:prstGeom>
              <a:solidFill>
                <a:srgbClr val="6A47E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pic>
          <p:nvPicPr>
            <p:cNvPr id="9" name="Image 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55" t="10095" r="20028" b="20847"/>
            <a:stretch/>
          </p:blipFill>
          <p:spPr>
            <a:xfrm>
              <a:off x="2014458" y="610156"/>
              <a:ext cx="332070" cy="398017"/>
            </a:xfrm>
            <a:prstGeom prst="rect">
              <a:avLst/>
            </a:prstGeom>
          </p:spPr>
        </p:pic>
      </p:grpSp>
      <p:sp>
        <p:nvSpPr>
          <p:cNvPr id="29" name="Rectangle 28"/>
          <p:cNvSpPr/>
          <p:nvPr/>
        </p:nvSpPr>
        <p:spPr>
          <a:xfrm>
            <a:off x="600583" y="144833"/>
            <a:ext cx="62583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 err="1" smtClean="0">
                <a:latin typeface="Space Grotesk" pitchFamily="2" charset="0"/>
                <a:cs typeface="Space Grotesk" pitchFamily="2" charset="0"/>
              </a:rPr>
              <a:t>SAé</a:t>
            </a:r>
            <a:r>
              <a:rPr lang="fr-FR" sz="1400" b="1" dirty="0" smtClean="0">
                <a:latin typeface="Space Grotesk" pitchFamily="2" charset="0"/>
                <a:cs typeface="Space Grotesk" pitchFamily="2" charset="0"/>
              </a:rPr>
              <a:t> :</a:t>
            </a:r>
            <a:r>
              <a:rPr lang="fr-FR" sz="1400" b="1" dirty="0" smtClean="0">
                <a:solidFill>
                  <a:srgbClr val="6A47E3"/>
                </a:solidFill>
                <a:latin typeface="Space Grotesk" pitchFamily="2" charset="0"/>
                <a:cs typeface="Space Grotesk" pitchFamily="2" charset="0"/>
              </a:rPr>
              <a:t> </a:t>
            </a:r>
            <a:r>
              <a:rPr lang="fr-FR" sz="1400" b="1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Nom de la </a:t>
            </a:r>
            <a:r>
              <a:rPr lang="fr-FR" sz="1400" b="1" dirty="0" err="1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SAé</a:t>
            </a:r>
            <a:endParaRPr lang="fr-FR" sz="1400" b="1" dirty="0">
              <a:solidFill>
                <a:srgbClr val="FF0000"/>
              </a:solidFill>
              <a:latin typeface="Space Grotesk" pitchFamily="2" charset="0"/>
              <a:cs typeface="Space Grotesk" pitchFamily="2" charset="0"/>
            </a:endParaRPr>
          </a:p>
        </p:txBody>
      </p:sp>
      <p:cxnSp>
        <p:nvCxnSpPr>
          <p:cNvPr id="30" name="Connecteur droit 29"/>
          <p:cNvCxnSpPr/>
          <p:nvPr/>
        </p:nvCxnSpPr>
        <p:spPr>
          <a:xfrm>
            <a:off x="697424" y="452610"/>
            <a:ext cx="5129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299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4" name="Groupe 13"/>
          <p:cNvGrpSpPr/>
          <p:nvPr/>
        </p:nvGrpSpPr>
        <p:grpSpPr>
          <a:xfrm>
            <a:off x="0" y="-1"/>
            <a:ext cx="12192000" cy="6858000"/>
            <a:chOff x="0" y="-1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6379156"/>
              <a:ext cx="12192000" cy="478843"/>
            </a:xfrm>
            <a:prstGeom prst="rect">
              <a:avLst/>
            </a:prstGeom>
            <a:solidFill>
              <a:srgbClr val="D9D9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7"/>
            <p:cNvSpPr/>
            <p:nvPr/>
          </p:nvSpPr>
          <p:spPr>
            <a:xfrm rot="16200000">
              <a:off x="-2950157" y="2950157"/>
              <a:ext cx="6379159" cy="478843"/>
            </a:xfrm>
            <a:prstGeom prst="rect">
              <a:avLst/>
            </a:prstGeom>
            <a:solidFill>
              <a:srgbClr val="6A47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68" b="12542"/>
            <a:stretch/>
          </p:blipFill>
          <p:spPr>
            <a:xfrm>
              <a:off x="98580" y="6424308"/>
              <a:ext cx="1004007" cy="388538"/>
            </a:xfrm>
            <a:prstGeom prst="rect">
              <a:avLst/>
            </a:prstGeom>
          </p:spPr>
        </p:pic>
        <p:pic>
          <p:nvPicPr>
            <p:cNvPr id="12" name="Image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74" t="25704" r="8589" b="18380"/>
            <a:stretch/>
          </p:blipFill>
          <p:spPr>
            <a:xfrm>
              <a:off x="1201167" y="6453058"/>
              <a:ext cx="1011792" cy="359788"/>
            </a:xfrm>
            <a:prstGeom prst="rect">
              <a:avLst/>
            </a:prstGeom>
          </p:spPr>
        </p:pic>
        <p:sp>
          <p:nvSpPr>
            <p:cNvPr id="13" name="ZoneTexte 12"/>
            <p:cNvSpPr txBox="1"/>
            <p:nvPr/>
          </p:nvSpPr>
          <p:spPr>
            <a:xfrm>
              <a:off x="10031347" y="6502147"/>
              <a:ext cx="209933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000" b="1" dirty="0" smtClean="0">
                  <a:latin typeface="Space Grotesk" pitchFamily="2" charset="0"/>
                  <a:cs typeface="Space Grotesk" pitchFamily="2" charset="0"/>
                </a:rPr>
                <a:t>Fiche de présentation de SAé</a:t>
              </a:r>
              <a:endParaRPr lang="fr-FR" sz="1000" b="1" dirty="0">
                <a:latin typeface="Space Grotesk" pitchFamily="2" charset="0"/>
                <a:cs typeface="Space Grotesk" pitchFamily="2" charset="0"/>
              </a:endParaRPr>
            </a:p>
          </p:txBody>
        </p:sp>
      </p:grp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792431"/>
              </p:ext>
            </p:extLst>
          </p:nvPr>
        </p:nvGraphicFramePr>
        <p:xfrm>
          <a:off x="1002512" y="1211948"/>
          <a:ext cx="10599466" cy="265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3196">
                  <a:extLst>
                    <a:ext uri="{9D8B030D-6E8A-4147-A177-3AD203B41FA5}">
                      <a16:colId xmlns:a16="http://schemas.microsoft.com/office/drawing/2014/main" val="3132618384"/>
                    </a:ext>
                  </a:extLst>
                </a:gridCol>
                <a:gridCol w="7991532">
                  <a:extLst>
                    <a:ext uri="{9D8B030D-6E8A-4147-A177-3AD203B41FA5}">
                      <a16:colId xmlns:a16="http://schemas.microsoft.com/office/drawing/2014/main" val="22518374"/>
                    </a:ext>
                  </a:extLst>
                </a:gridCol>
                <a:gridCol w="984738">
                  <a:extLst>
                    <a:ext uri="{9D8B030D-6E8A-4147-A177-3AD203B41FA5}">
                      <a16:colId xmlns:a16="http://schemas.microsoft.com/office/drawing/2014/main" val="4034194687"/>
                    </a:ext>
                  </a:extLst>
                </a:gridCol>
              </a:tblGrid>
              <a:tr h="429331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latin typeface="Space Grotesk" pitchFamily="2" charset="0"/>
                          <a:cs typeface="Space Grotesk" pitchFamily="2" charset="0"/>
                        </a:rPr>
                        <a:t>LIVRABLES</a:t>
                      </a:r>
                      <a:endParaRPr lang="fr-FR" sz="1100" dirty="0">
                        <a:latin typeface="Space Grotesk" pitchFamily="2" charset="0"/>
                        <a:cs typeface="Space Grotesk" pitchFamily="2" charset="0"/>
                      </a:endParaRPr>
                    </a:p>
                  </a:txBody>
                  <a:tcPr>
                    <a:solidFill>
                      <a:srgbClr val="6A47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latin typeface="Space Grotesk" pitchFamily="2" charset="0"/>
                          <a:cs typeface="Space Grotesk" pitchFamily="2" charset="0"/>
                        </a:rPr>
                        <a:t>OBJECTIFS</a:t>
                      </a:r>
                      <a:endParaRPr lang="fr-FR" sz="1100" dirty="0">
                        <a:latin typeface="Space Grotesk" pitchFamily="2" charset="0"/>
                        <a:cs typeface="Space Grotesk" pitchFamily="2" charset="0"/>
                      </a:endParaRPr>
                    </a:p>
                  </a:txBody>
                  <a:tcPr>
                    <a:solidFill>
                      <a:srgbClr val="6A47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latin typeface="Space Grotesk" pitchFamily="2" charset="0"/>
                          <a:cs typeface="Space Grotesk" pitchFamily="2" charset="0"/>
                        </a:rPr>
                        <a:t>DATES DE RENDUS</a:t>
                      </a:r>
                      <a:endParaRPr lang="fr-FR" sz="1100" dirty="0">
                        <a:latin typeface="Space Grotesk" pitchFamily="2" charset="0"/>
                        <a:cs typeface="Space Grotesk" pitchFamily="2" charset="0"/>
                      </a:endParaRPr>
                    </a:p>
                  </a:txBody>
                  <a:tcPr>
                    <a:solidFill>
                      <a:srgbClr val="6A47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65573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chemeClr val="tx1"/>
                        </a:solidFill>
                        <a:latin typeface="Space Grotesk" pitchFamily="2" charset="0"/>
                        <a:cs typeface="Space Grotesk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kern="1200" dirty="0" smtClean="0">
                        <a:solidFill>
                          <a:schemeClr val="tx1"/>
                        </a:solidFill>
                        <a:effectLst/>
                        <a:latin typeface="Space Grotesk" pitchFamily="2" charset="0"/>
                        <a:ea typeface="+mn-ea"/>
                        <a:cs typeface="Space Grotesk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solidFill>
                          <a:schemeClr val="tx1"/>
                        </a:solidFill>
                        <a:latin typeface="Space Grotesk" pitchFamily="2" charset="0"/>
                        <a:cs typeface="Space Grotesk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939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chemeClr val="tx1"/>
                        </a:solidFill>
                        <a:latin typeface="Space Grotesk" pitchFamily="2" charset="0"/>
                        <a:cs typeface="Space Grotesk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9D9E3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kern="1200" dirty="0" smtClean="0">
                        <a:solidFill>
                          <a:schemeClr val="tx1"/>
                        </a:solidFill>
                        <a:effectLst/>
                        <a:latin typeface="Space Grotesk" pitchFamily="2" charset="0"/>
                        <a:ea typeface="+mn-ea"/>
                        <a:cs typeface="Space Grotesk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9D9E3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solidFill>
                          <a:schemeClr val="tx1"/>
                        </a:solidFill>
                        <a:latin typeface="Space Grotesk" pitchFamily="2" charset="0"/>
                        <a:cs typeface="Space Grotesk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9D9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47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chemeClr val="tx1"/>
                        </a:solidFill>
                        <a:latin typeface="Space Grotesk" pitchFamily="2" charset="0"/>
                        <a:cs typeface="Space Grotesk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solidFill>
                          <a:schemeClr val="tx1"/>
                        </a:solidFill>
                        <a:latin typeface="Space Grotesk" pitchFamily="2" charset="0"/>
                        <a:cs typeface="Space Grotesk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solidFill>
                          <a:schemeClr val="tx1"/>
                        </a:solidFill>
                        <a:latin typeface="Space Grotesk" pitchFamily="2" charset="0"/>
                        <a:cs typeface="Space Grotesk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39631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100" b="1" kern="100" dirty="0">
                        <a:solidFill>
                          <a:schemeClr val="tx1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9D9E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100" kern="100" dirty="0">
                        <a:solidFill>
                          <a:schemeClr val="tx1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9D9E3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solidFill>
                          <a:schemeClr val="tx1"/>
                        </a:solidFill>
                        <a:latin typeface="Space Grotesk" pitchFamily="2" charset="0"/>
                        <a:cs typeface="Space Grotesk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9D9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78399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chemeClr val="tx1"/>
                        </a:solidFill>
                        <a:latin typeface="Space Grotesk" pitchFamily="2" charset="0"/>
                        <a:cs typeface="Space Grotesk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solidFill>
                          <a:schemeClr val="tx1"/>
                        </a:solidFill>
                        <a:latin typeface="Space Grotesk" pitchFamily="2" charset="0"/>
                        <a:cs typeface="Space Grotesk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solidFill>
                          <a:schemeClr val="tx1"/>
                        </a:solidFill>
                        <a:latin typeface="Space Grotesk" pitchFamily="2" charset="0"/>
                        <a:cs typeface="Space Grotesk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4449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100" b="1" kern="100" dirty="0">
                        <a:solidFill>
                          <a:schemeClr val="tx1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9D9E3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solidFill>
                          <a:schemeClr val="tx1"/>
                        </a:solidFill>
                        <a:latin typeface="Space Grotesk" pitchFamily="2" charset="0"/>
                        <a:cs typeface="Space Grotesk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9D9E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100" kern="100" dirty="0">
                        <a:solidFill>
                          <a:schemeClr val="tx1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9D9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670480"/>
                  </a:ext>
                </a:extLst>
              </a:tr>
            </a:tbl>
          </a:graphicData>
        </a:graphic>
      </p:graphicFrame>
      <p:sp>
        <p:nvSpPr>
          <p:cNvPr id="17" name="ZoneTexte 16"/>
          <p:cNvSpPr txBox="1"/>
          <p:nvPr/>
        </p:nvSpPr>
        <p:spPr>
          <a:xfrm>
            <a:off x="5920353" y="811928"/>
            <a:ext cx="56816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00" b="1" i="1" dirty="0" smtClean="0">
                <a:solidFill>
                  <a:srgbClr val="5E0D2E"/>
                </a:solidFill>
                <a:latin typeface="Space Grotesk" pitchFamily="2" charset="0"/>
                <a:cs typeface="Space Grotesk" pitchFamily="2" charset="0"/>
              </a:rPr>
              <a:t>Les consignes de chaque travail vous seront communiquées au fur et à mesure</a:t>
            </a:r>
            <a:endParaRPr lang="fr-FR" sz="1100" b="1" i="1" dirty="0">
              <a:solidFill>
                <a:srgbClr val="5E0D2E"/>
              </a:solidFill>
              <a:latin typeface="Space Grotesk" pitchFamily="2" charset="0"/>
              <a:cs typeface="Space Grotesk" pitchFamily="2" charset="0"/>
            </a:endParaRPr>
          </a:p>
        </p:txBody>
      </p:sp>
      <p:grpSp>
        <p:nvGrpSpPr>
          <p:cNvPr id="9" name="Groupe 8"/>
          <p:cNvGrpSpPr/>
          <p:nvPr/>
        </p:nvGrpSpPr>
        <p:grpSpPr>
          <a:xfrm>
            <a:off x="697424" y="611491"/>
            <a:ext cx="2229588" cy="462047"/>
            <a:chOff x="697424" y="611491"/>
            <a:chExt cx="2229588" cy="462047"/>
          </a:xfrm>
        </p:grpSpPr>
        <p:grpSp>
          <p:nvGrpSpPr>
            <p:cNvPr id="10" name="Groupe 9"/>
            <p:cNvGrpSpPr/>
            <p:nvPr/>
          </p:nvGrpSpPr>
          <p:grpSpPr>
            <a:xfrm>
              <a:off x="697424" y="689522"/>
              <a:ext cx="1805100" cy="384016"/>
              <a:chOff x="718039" y="647717"/>
              <a:chExt cx="1753036" cy="384016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1026449" y="647717"/>
                <a:ext cx="1444626" cy="384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fr-FR" sz="1400" b="1" dirty="0" smtClean="0">
                    <a:latin typeface="Space Grotesk" pitchFamily="2" charset="0"/>
                    <a:cs typeface="Space Grotesk" pitchFamily="2" charset="0"/>
                  </a:rPr>
                  <a:t>LES LIVRABLES</a:t>
                </a:r>
                <a:endParaRPr lang="fr-FR" sz="1400" b="1" dirty="0">
                  <a:latin typeface="Space Grotesk" pitchFamily="2" charset="0"/>
                  <a:cs typeface="Space Grotesk" pitchFamily="2" charset="0"/>
                </a:endParaRPr>
              </a:p>
            </p:txBody>
          </p:sp>
          <p:sp>
            <p:nvSpPr>
              <p:cNvPr id="26" name="Flèche droite 25"/>
              <p:cNvSpPr/>
              <p:nvPr/>
            </p:nvSpPr>
            <p:spPr>
              <a:xfrm flipV="1">
                <a:off x="718039" y="766155"/>
                <a:ext cx="308410" cy="208741"/>
              </a:xfrm>
              <a:prstGeom prst="rightArrow">
                <a:avLst/>
              </a:prstGeom>
              <a:solidFill>
                <a:srgbClr val="6A47E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pic>
          <p:nvPicPr>
            <p:cNvPr id="20" name="Image 1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247"/>
            <a:stretch/>
          </p:blipFill>
          <p:spPr>
            <a:xfrm>
              <a:off x="2381839" y="611491"/>
              <a:ext cx="545173" cy="462047"/>
            </a:xfrm>
            <a:prstGeom prst="rect">
              <a:avLst/>
            </a:prstGeom>
          </p:spPr>
        </p:pic>
      </p:grpSp>
      <p:sp>
        <p:nvSpPr>
          <p:cNvPr id="19" name="Rectangle 18"/>
          <p:cNvSpPr/>
          <p:nvPr/>
        </p:nvSpPr>
        <p:spPr>
          <a:xfrm>
            <a:off x="600583" y="144833"/>
            <a:ext cx="62583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 err="1" smtClean="0">
                <a:latin typeface="Space Grotesk" pitchFamily="2" charset="0"/>
                <a:cs typeface="Space Grotesk" pitchFamily="2" charset="0"/>
              </a:rPr>
              <a:t>SAé</a:t>
            </a:r>
            <a:r>
              <a:rPr lang="fr-FR" sz="1400" b="1" dirty="0" smtClean="0">
                <a:latin typeface="Space Grotesk" pitchFamily="2" charset="0"/>
                <a:cs typeface="Space Grotesk" pitchFamily="2" charset="0"/>
              </a:rPr>
              <a:t> :</a:t>
            </a:r>
            <a:r>
              <a:rPr lang="fr-FR" sz="1400" b="1" dirty="0" smtClean="0">
                <a:solidFill>
                  <a:srgbClr val="6A47E3"/>
                </a:solidFill>
                <a:latin typeface="Space Grotesk" pitchFamily="2" charset="0"/>
                <a:cs typeface="Space Grotesk" pitchFamily="2" charset="0"/>
              </a:rPr>
              <a:t> </a:t>
            </a:r>
            <a:r>
              <a:rPr lang="fr-FR" sz="1400" b="1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Nom de la </a:t>
            </a:r>
            <a:r>
              <a:rPr lang="fr-FR" sz="1400" b="1" dirty="0" err="1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SAé</a:t>
            </a:r>
            <a:endParaRPr lang="fr-FR" sz="1400" b="1" dirty="0">
              <a:solidFill>
                <a:srgbClr val="FF0000"/>
              </a:solidFill>
              <a:latin typeface="Space Grotesk" pitchFamily="2" charset="0"/>
              <a:cs typeface="Space Grotesk" pitchFamily="2" charset="0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697424" y="452610"/>
            <a:ext cx="5129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952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6" name="Groupe 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6379157"/>
              <a:ext cx="12192000" cy="478843"/>
            </a:xfrm>
            <a:prstGeom prst="rect">
              <a:avLst/>
            </a:prstGeom>
            <a:solidFill>
              <a:srgbClr val="D9D9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7"/>
            <p:cNvSpPr/>
            <p:nvPr/>
          </p:nvSpPr>
          <p:spPr>
            <a:xfrm rot="16200000">
              <a:off x="-2950157" y="2950158"/>
              <a:ext cx="6379159" cy="478843"/>
            </a:xfrm>
            <a:prstGeom prst="rect">
              <a:avLst/>
            </a:prstGeom>
            <a:solidFill>
              <a:srgbClr val="6A47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68" b="12542"/>
            <a:stretch/>
          </p:blipFill>
          <p:spPr>
            <a:xfrm>
              <a:off x="98580" y="6424309"/>
              <a:ext cx="1004007" cy="388538"/>
            </a:xfrm>
            <a:prstGeom prst="rect">
              <a:avLst/>
            </a:prstGeom>
          </p:spPr>
        </p:pic>
        <p:pic>
          <p:nvPicPr>
            <p:cNvPr id="12" name="Image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74" t="25704" r="8589" b="18380"/>
            <a:stretch/>
          </p:blipFill>
          <p:spPr>
            <a:xfrm>
              <a:off x="1201167" y="6453059"/>
              <a:ext cx="1011792" cy="359788"/>
            </a:xfrm>
            <a:prstGeom prst="rect">
              <a:avLst/>
            </a:prstGeom>
          </p:spPr>
        </p:pic>
        <p:sp>
          <p:nvSpPr>
            <p:cNvPr id="13" name="ZoneTexte 12"/>
            <p:cNvSpPr txBox="1"/>
            <p:nvPr/>
          </p:nvSpPr>
          <p:spPr>
            <a:xfrm>
              <a:off x="10031347" y="6502148"/>
              <a:ext cx="209933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000" b="1" dirty="0" smtClean="0">
                  <a:latin typeface="Space Grotesk" pitchFamily="2" charset="0"/>
                  <a:cs typeface="Space Grotesk" pitchFamily="2" charset="0"/>
                </a:rPr>
                <a:t>Fiche de présentation de SAé</a:t>
              </a:r>
              <a:endParaRPr lang="fr-FR" sz="1000" b="1" dirty="0">
                <a:latin typeface="Space Grotesk" pitchFamily="2" charset="0"/>
                <a:cs typeface="Space Grotesk" pitchFamily="2" charset="0"/>
              </a:endParaRPr>
            </a:p>
          </p:txBody>
        </p:sp>
      </p:grpSp>
      <p:sp>
        <p:nvSpPr>
          <p:cNvPr id="43" name="Rectangle à coins arrondis 42"/>
          <p:cNvSpPr/>
          <p:nvPr/>
        </p:nvSpPr>
        <p:spPr>
          <a:xfrm>
            <a:off x="1102587" y="3175222"/>
            <a:ext cx="4772616" cy="2870321"/>
          </a:xfrm>
          <a:prstGeom prst="roundRect">
            <a:avLst/>
          </a:prstGeom>
          <a:solidFill>
            <a:srgbClr val="D9D9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216000" rtlCol="0" anchor="ctr"/>
          <a:lstStyle/>
          <a:p>
            <a:r>
              <a:rPr lang="fr-FR" sz="1300" b="1" dirty="0" smtClean="0">
                <a:solidFill>
                  <a:srgbClr val="6A47E3"/>
                </a:solidFill>
                <a:latin typeface="Space Grotesk" pitchFamily="2" charset="0"/>
                <a:cs typeface="Space Grotesk" pitchFamily="2" charset="0"/>
              </a:rPr>
              <a:t>Ce que les enseignants vont regarder</a:t>
            </a:r>
          </a:p>
          <a:p>
            <a:endParaRPr lang="fr-FR" sz="1100" b="1" dirty="0" smtClean="0">
              <a:solidFill>
                <a:schemeClr val="tx1"/>
              </a:solidFill>
              <a:latin typeface="Space Grotesk" pitchFamily="2" charset="0"/>
              <a:cs typeface="Space Grotesk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À travers vos travaux, ils vont se demander :</a:t>
            </a:r>
          </a:p>
          <a:p>
            <a:pPr>
              <a:lnSpc>
                <a:spcPct val="150000"/>
              </a:lnSpc>
            </a:pP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✔️ Avez-vous mobilisé les </a:t>
            </a:r>
            <a: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bonnes méthodes</a:t>
            </a: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 pour identifier les espèces ? </a:t>
            </a:r>
          </a:p>
          <a:p>
            <a:pPr>
              <a:lnSpc>
                <a:spcPct val="150000"/>
              </a:lnSpc>
            </a:pP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✔️ Vos résultats sont-ils </a:t>
            </a:r>
            <a: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fiables et justifiés</a:t>
            </a: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 ? </a:t>
            </a:r>
          </a:p>
          <a:p>
            <a:pPr>
              <a:lnSpc>
                <a:spcPct val="150000"/>
              </a:lnSpc>
            </a:pP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✔️ Utilisez-vous vos </a:t>
            </a:r>
            <a: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connaissances de manière pertinente</a:t>
            </a: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 ? </a:t>
            </a:r>
          </a:p>
          <a:p>
            <a:pPr>
              <a:lnSpc>
                <a:spcPct val="150000"/>
              </a:lnSpc>
            </a:pP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✔️ Travaillez-vous comme de futurs professionnels (rigueur, communication, collaboration) ?</a:t>
            </a:r>
            <a:endParaRPr lang="fr-FR" sz="1100" dirty="0">
              <a:solidFill>
                <a:schemeClr val="tx1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44" name="Rectangle à coins arrondis 43"/>
          <p:cNvSpPr/>
          <p:nvPr/>
        </p:nvSpPr>
        <p:spPr>
          <a:xfrm>
            <a:off x="6362054" y="3735921"/>
            <a:ext cx="5114441" cy="2309622"/>
          </a:xfrm>
          <a:prstGeom prst="roundRect">
            <a:avLst/>
          </a:prstGeom>
          <a:solidFill>
            <a:srgbClr val="D9D9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216000" rtlCol="0" anchor="ctr"/>
          <a:lstStyle/>
          <a:p>
            <a:r>
              <a:rPr lang="fr-FR" sz="1300" b="1" dirty="0" smtClean="0">
                <a:solidFill>
                  <a:srgbClr val="6A47E3"/>
                </a:solidFill>
                <a:latin typeface="Space Grotesk" pitchFamily="2" charset="0"/>
                <a:cs typeface="Space Grotesk" pitchFamily="2" charset="0"/>
              </a:rPr>
              <a:t>Les critères d’évaluation</a:t>
            </a:r>
          </a:p>
          <a:p>
            <a:endParaRPr lang="fr-FR" sz="1100" b="1" dirty="0" smtClean="0">
              <a:solidFill>
                <a:schemeClr val="tx1"/>
              </a:solidFill>
              <a:latin typeface="Space Grotesk" pitchFamily="2" charset="0"/>
              <a:cs typeface="Space Grotesk" pitchFamily="2" charset="0"/>
            </a:endParaRPr>
          </a:p>
          <a:p>
            <a:pPr marL="171450" indent="-1714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Les </a:t>
            </a:r>
            <a: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mêmes critères d’évaluation</a:t>
            </a: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 s’appliquent </a:t>
            </a:r>
            <a:b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</a:b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à tous les livrables</a:t>
            </a:r>
          </a:p>
          <a:p>
            <a:pPr marL="171450" indent="-1714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Pensez à les utiliser comme </a:t>
            </a:r>
            <a: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guide tout au </a:t>
            </a:r>
            <a:b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</a:br>
            <a: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long du projet</a:t>
            </a:r>
          </a:p>
          <a:p>
            <a:pPr marL="171450" indent="-1714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Les critères se trouvent sur la </a:t>
            </a:r>
            <a: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page suivante</a:t>
            </a:r>
            <a:endParaRPr lang="fr-FR" sz="1100" dirty="0" smtClean="0">
              <a:solidFill>
                <a:schemeClr val="tx1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41" name="Rectangle à coins arrondis 40"/>
          <p:cNvSpPr/>
          <p:nvPr/>
        </p:nvSpPr>
        <p:spPr>
          <a:xfrm>
            <a:off x="1102587" y="1330190"/>
            <a:ext cx="4772616" cy="1575549"/>
          </a:xfrm>
          <a:prstGeom prst="roundRect">
            <a:avLst/>
          </a:prstGeom>
          <a:solidFill>
            <a:srgbClr val="D9D9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216000" rtlCol="0" anchor="ctr"/>
          <a:lstStyle/>
          <a:p>
            <a:r>
              <a:rPr lang="fr-FR" sz="1300" b="1" dirty="0" smtClean="0">
                <a:solidFill>
                  <a:srgbClr val="6A47E3"/>
                </a:solidFill>
                <a:latin typeface="Space Grotesk" pitchFamily="2" charset="0"/>
                <a:cs typeface="Space Grotesk" pitchFamily="2" charset="0"/>
              </a:rPr>
              <a:t>Comment serez-vous évalués ?</a:t>
            </a:r>
          </a:p>
          <a:p>
            <a:endParaRPr lang="fr-FR" sz="1100" b="1" dirty="0" smtClean="0">
              <a:solidFill>
                <a:schemeClr val="tx1"/>
              </a:solidFill>
              <a:latin typeface="Space Grotesk" pitchFamily="2" charset="0"/>
              <a:cs typeface="Space Grotesk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Dans cette SAÉ, </a:t>
            </a:r>
            <a: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on n’évalue pas seulement </a:t>
            </a:r>
            <a:b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</a:br>
            <a: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vos productions…</a:t>
            </a: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 mais surtout </a:t>
            </a:r>
            <a: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ce que vous savez </a:t>
            </a:r>
            <a:b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</a:br>
            <a: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faire grâce à elles</a:t>
            </a: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.</a:t>
            </a:r>
            <a:endParaRPr lang="fr-FR" sz="1100" dirty="0">
              <a:solidFill>
                <a:schemeClr val="tx1"/>
              </a:solidFill>
              <a:latin typeface="Space Grotesk" pitchFamily="2" charset="0"/>
              <a:cs typeface="Space Grotesk" pitchFamily="2" charset="0"/>
            </a:endParaRPr>
          </a:p>
        </p:txBody>
      </p:sp>
      <p:pic>
        <p:nvPicPr>
          <p:cNvPr id="40" name="Image 3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94"/>
          <a:stretch/>
        </p:blipFill>
        <p:spPr>
          <a:xfrm>
            <a:off x="5034807" y="1387967"/>
            <a:ext cx="753811" cy="581983"/>
          </a:xfrm>
          <a:prstGeom prst="rect">
            <a:avLst/>
          </a:prstGeom>
        </p:spPr>
      </p:pic>
      <p:grpSp>
        <p:nvGrpSpPr>
          <p:cNvPr id="4" name="Groupe 3"/>
          <p:cNvGrpSpPr/>
          <p:nvPr/>
        </p:nvGrpSpPr>
        <p:grpSpPr>
          <a:xfrm>
            <a:off x="697424" y="686597"/>
            <a:ext cx="2069022" cy="465037"/>
            <a:chOff x="697424" y="686597"/>
            <a:chExt cx="2069022" cy="465037"/>
          </a:xfrm>
        </p:grpSpPr>
        <p:grpSp>
          <p:nvGrpSpPr>
            <p:cNvPr id="49" name="Groupe 48"/>
            <p:cNvGrpSpPr/>
            <p:nvPr/>
          </p:nvGrpSpPr>
          <p:grpSpPr>
            <a:xfrm>
              <a:off x="697424" y="712187"/>
              <a:ext cx="1695328" cy="384016"/>
              <a:chOff x="718039" y="647717"/>
              <a:chExt cx="1695328" cy="384016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1026449" y="647717"/>
                <a:ext cx="1386918" cy="384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fr-FR" sz="1400" b="1" dirty="0" smtClean="0">
                    <a:latin typeface="Space Grotesk" pitchFamily="2" charset="0"/>
                    <a:cs typeface="Space Grotesk" pitchFamily="2" charset="0"/>
                  </a:rPr>
                  <a:t>L’ÉVALUATION</a:t>
                </a:r>
                <a:endParaRPr lang="fr-FR" sz="1400" b="1" dirty="0">
                  <a:latin typeface="Space Grotesk" pitchFamily="2" charset="0"/>
                  <a:cs typeface="Space Grotesk" pitchFamily="2" charset="0"/>
                </a:endParaRPr>
              </a:p>
            </p:txBody>
          </p:sp>
          <p:sp>
            <p:nvSpPr>
              <p:cNvPr id="52" name="Flèche droite 51"/>
              <p:cNvSpPr/>
              <p:nvPr/>
            </p:nvSpPr>
            <p:spPr>
              <a:xfrm flipV="1">
                <a:off x="718039" y="766155"/>
                <a:ext cx="308410" cy="208741"/>
              </a:xfrm>
              <a:prstGeom prst="rightArrow">
                <a:avLst/>
              </a:prstGeom>
              <a:solidFill>
                <a:srgbClr val="6A47E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pic>
          <p:nvPicPr>
            <p:cNvPr id="3" name="Image 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889"/>
            <a:stretch/>
          </p:blipFill>
          <p:spPr>
            <a:xfrm>
              <a:off x="2243961" y="686597"/>
              <a:ext cx="522485" cy="465037"/>
            </a:xfrm>
            <a:prstGeom prst="rect">
              <a:avLst/>
            </a:prstGeom>
          </p:spPr>
        </p:pic>
      </p:grpSp>
      <p:sp>
        <p:nvSpPr>
          <p:cNvPr id="42" name="Rectangle à coins arrondis 41"/>
          <p:cNvSpPr/>
          <p:nvPr/>
        </p:nvSpPr>
        <p:spPr>
          <a:xfrm>
            <a:off x="6362054" y="1330190"/>
            <a:ext cx="5114441" cy="2128513"/>
          </a:xfrm>
          <a:prstGeom prst="roundRect">
            <a:avLst/>
          </a:prstGeom>
          <a:solidFill>
            <a:srgbClr val="D9D9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216000" rtlCol="0" anchor="ctr"/>
          <a:lstStyle/>
          <a:p>
            <a:r>
              <a:rPr lang="fr-FR" sz="1300" b="1" dirty="0" smtClean="0">
                <a:solidFill>
                  <a:srgbClr val="6A47E3"/>
                </a:solidFill>
                <a:latin typeface="Space Grotesk" pitchFamily="2" charset="0"/>
                <a:cs typeface="Space Grotesk" pitchFamily="2" charset="0"/>
              </a:rPr>
              <a:t>Le rôle des livrables</a:t>
            </a:r>
            <a:r>
              <a:rPr lang="fr-FR" sz="1100" b="1" dirty="0" smtClean="0">
                <a:solidFill>
                  <a:srgbClr val="6A47E3"/>
                </a:solidFill>
                <a:latin typeface="Space Grotesk" pitchFamily="2" charset="0"/>
                <a:cs typeface="Space Grotesk" pitchFamily="2" charset="0"/>
              </a:rPr>
              <a:t/>
            </a:r>
            <a:br>
              <a:rPr lang="fr-FR" sz="1100" b="1" dirty="0" smtClean="0">
                <a:solidFill>
                  <a:srgbClr val="6A47E3"/>
                </a:solidFill>
                <a:latin typeface="Space Grotesk" pitchFamily="2" charset="0"/>
                <a:cs typeface="Space Grotesk" pitchFamily="2" charset="0"/>
              </a:rPr>
            </a:br>
            <a:r>
              <a:rPr lang="fr-FR" sz="1100" b="1" dirty="0" smtClean="0">
                <a:solidFill>
                  <a:srgbClr val="6A47E3"/>
                </a:solidFill>
                <a:latin typeface="Space Grotesk" pitchFamily="2" charset="0"/>
                <a:cs typeface="Space Grotesk" pitchFamily="2" charset="0"/>
              </a:rPr>
              <a:t/>
            </a:r>
            <a:br>
              <a:rPr lang="fr-FR" sz="1100" b="1" dirty="0" smtClean="0">
                <a:solidFill>
                  <a:srgbClr val="6A47E3"/>
                </a:solidFill>
                <a:latin typeface="Space Grotesk" pitchFamily="2" charset="0"/>
                <a:cs typeface="Space Grotesk" pitchFamily="2" charset="0"/>
              </a:rPr>
            </a:b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Les livrables sont :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des </a:t>
            </a:r>
            <a: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preuves de votre progression</a:t>
            </a: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 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des </a:t>
            </a:r>
            <a: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situations proches du monde professionnel</a:t>
            </a: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 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des supports qui permettent aux enseignants </a:t>
            </a:r>
            <a: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d’observer vos compétences</a:t>
            </a: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.</a:t>
            </a:r>
            <a:endParaRPr lang="fr-FR" sz="1100" dirty="0">
              <a:solidFill>
                <a:schemeClr val="tx1"/>
              </a:solidFill>
              <a:latin typeface="Space Grotesk" pitchFamily="2" charset="0"/>
              <a:cs typeface="Space Grotesk" pitchFamily="2" charset="0"/>
            </a:endParaRPr>
          </a:p>
        </p:txBody>
      </p:sp>
      <p:pic>
        <p:nvPicPr>
          <p:cNvPr id="38" name="Image 3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47"/>
          <a:stretch/>
        </p:blipFill>
        <p:spPr>
          <a:xfrm>
            <a:off x="10724785" y="1456776"/>
            <a:ext cx="545173" cy="46204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1" t="16005" r="9283" b="26930"/>
          <a:stretch/>
        </p:blipFill>
        <p:spPr>
          <a:xfrm>
            <a:off x="5163987" y="3365811"/>
            <a:ext cx="495449" cy="347522"/>
          </a:xfrm>
          <a:prstGeom prst="rect">
            <a:avLst/>
          </a:prstGeom>
        </p:spPr>
      </p:pic>
      <p:pic>
        <p:nvPicPr>
          <p:cNvPr id="35" name="Image 3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9" r="18811" b="16221"/>
          <a:stretch/>
        </p:blipFill>
        <p:spPr>
          <a:xfrm>
            <a:off x="10780946" y="3873203"/>
            <a:ext cx="432850" cy="55859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600583" y="144833"/>
            <a:ext cx="62583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 err="1" smtClean="0">
                <a:latin typeface="Space Grotesk" pitchFamily="2" charset="0"/>
                <a:cs typeface="Space Grotesk" pitchFamily="2" charset="0"/>
              </a:rPr>
              <a:t>SAé</a:t>
            </a:r>
            <a:r>
              <a:rPr lang="fr-FR" sz="1400" b="1" dirty="0" smtClean="0">
                <a:latin typeface="Space Grotesk" pitchFamily="2" charset="0"/>
                <a:cs typeface="Space Grotesk" pitchFamily="2" charset="0"/>
              </a:rPr>
              <a:t> :</a:t>
            </a:r>
            <a:r>
              <a:rPr lang="fr-FR" sz="1400" b="1" dirty="0" smtClean="0">
                <a:solidFill>
                  <a:srgbClr val="6A47E3"/>
                </a:solidFill>
                <a:latin typeface="Space Grotesk" pitchFamily="2" charset="0"/>
                <a:cs typeface="Space Grotesk" pitchFamily="2" charset="0"/>
              </a:rPr>
              <a:t> </a:t>
            </a:r>
            <a:r>
              <a:rPr lang="fr-FR" sz="1400" b="1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Nom de la </a:t>
            </a:r>
            <a:r>
              <a:rPr lang="fr-FR" sz="1400" b="1" dirty="0" err="1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SAé</a:t>
            </a:r>
            <a:endParaRPr lang="fr-FR" sz="1400" b="1" dirty="0">
              <a:solidFill>
                <a:srgbClr val="FF0000"/>
              </a:solidFill>
              <a:latin typeface="Space Grotesk" pitchFamily="2" charset="0"/>
              <a:cs typeface="Space Grotesk" pitchFamily="2" charset="0"/>
            </a:endParaRPr>
          </a:p>
        </p:txBody>
      </p:sp>
      <p:cxnSp>
        <p:nvCxnSpPr>
          <p:cNvPr id="25" name="Connecteur droit 24"/>
          <p:cNvCxnSpPr/>
          <p:nvPr/>
        </p:nvCxnSpPr>
        <p:spPr>
          <a:xfrm>
            <a:off x="697424" y="452610"/>
            <a:ext cx="5129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377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697424" y="583584"/>
            <a:ext cx="3239073" cy="415499"/>
            <a:chOff x="697424" y="583584"/>
            <a:chExt cx="3239073" cy="415499"/>
          </a:xfrm>
        </p:grpSpPr>
        <p:grpSp>
          <p:nvGrpSpPr>
            <p:cNvPr id="30" name="Groupe 29"/>
            <p:cNvGrpSpPr/>
            <p:nvPr/>
          </p:nvGrpSpPr>
          <p:grpSpPr>
            <a:xfrm>
              <a:off x="697424" y="583585"/>
              <a:ext cx="3045635" cy="415498"/>
              <a:chOff x="718039" y="647717"/>
              <a:chExt cx="2918420" cy="415498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1026449" y="647717"/>
                <a:ext cx="2610010" cy="4154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fr-FR" sz="1400" b="1" dirty="0" smtClean="0">
                    <a:latin typeface="Space Grotesk" pitchFamily="2" charset="0"/>
                    <a:cs typeface="Space Grotesk" pitchFamily="2" charset="0"/>
                  </a:rPr>
                  <a:t>LES CRITERES D’EVALUATION</a:t>
                </a:r>
                <a:endParaRPr lang="fr-FR" sz="1400" b="1" dirty="0">
                  <a:latin typeface="Space Grotesk" pitchFamily="2" charset="0"/>
                  <a:cs typeface="Space Grotesk" pitchFamily="2" charset="0"/>
                </a:endParaRPr>
              </a:p>
            </p:txBody>
          </p:sp>
          <p:sp>
            <p:nvSpPr>
              <p:cNvPr id="33" name="Flèche droite 32"/>
              <p:cNvSpPr/>
              <p:nvPr/>
            </p:nvSpPr>
            <p:spPr>
              <a:xfrm flipV="1">
                <a:off x="718039" y="766155"/>
                <a:ext cx="308410" cy="208741"/>
              </a:xfrm>
              <a:prstGeom prst="rightArrow">
                <a:avLst/>
              </a:prstGeom>
              <a:solidFill>
                <a:srgbClr val="6A47E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pic>
          <p:nvPicPr>
            <p:cNvPr id="31" name="Image 3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69" r="18811" b="16221"/>
            <a:stretch/>
          </p:blipFill>
          <p:spPr>
            <a:xfrm>
              <a:off x="3600515" y="583584"/>
              <a:ext cx="335982" cy="415473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6" name="Groupe 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6379157"/>
              <a:ext cx="12192000" cy="478843"/>
            </a:xfrm>
            <a:prstGeom prst="rect">
              <a:avLst/>
            </a:prstGeom>
            <a:solidFill>
              <a:srgbClr val="D9D9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7"/>
            <p:cNvSpPr/>
            <p:nvPr/>
          </p:nvSpPr>
          <p:spPr>
            <a:xfrm rot="16200000">
              <a:off x="-2950157" y="2950158"/>
              <a:ext cx="6379159" cy="478843"/>
            </a:xfrm>
            <a:prstGeom prst="rect">
              <a:avLst/>
            </a:prstGeom>
            <a:solidFill>
              <a:srgbClr val="6A47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68" b="12542"/>
            <a:stretch/>
          </p:blipFill>
          <p:spPr>
            <a:xfrm>
              <a:off x="98580" y="6424309"/>
              <a:ext cx="1004007" cy="388538"/>
            </a:xfrm>
            <a:prstGeom prst="rect">
              <a:avLst/>
            </a:prstGeom>
          </p:spPr>
        </p:pic>
        <p:pic>
          <p:nvPicPr>
            <p:cNvPr id="12" name="Image 1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74" t="25704" r="8589" b="18380"/>
            <a:stretch/>
          </p:blipFill>
          <p:spPr>
            <a:xfrm>
              <a:off x="1201167" y="6453059"/>
              <a:ext cx="1011792" cy="359788"/>
            </a:xfrm>
            <a:prstGeom prst="rect">
              <a:avLst/>
            </a:prstGeom>
          </p:spPr>
        </p:pic>
        <p:sp>
          <p:nvSpPr>
            <p:cNvPr id="13" name="ZoneTexte 12"/>
            <p:cNvSpPr txBox="1"/>
            <p:nvPr/>
          </p:nvSpPr>
          <p:spPr>
            <a:xfrm>
              <a:off x="10031347" y="6502148"/>
              <a:ext cx="209933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000" b="1" dirty="0" smtClean="0">
                  <a:latin typeface="Space Grotesk" pitchFamily="2" charset="0"/>
                  <a:cs typeface="Space Grotesk" pitchFamily="2" charset="0"/>
                </a:rPr>
                <a:t>Fiche de présentation de SAé</a:t>
              </a:r>
              <a:endParaRPr lang="fr-FR" sz="1000" b="1" dirty="0">
                <a:latin typeface="Space Grotesk" pitchFamily="2" charset="0"/>
                <a:cs typeface="Space Grotesk" pitchFamily="2" charset="0"/>
              </a:endParaRPr>
            </a:p>
          </p:txBody>
        </p:sp>
      </p:grpSp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8665627"/>
              </p:ext>
            </p:extLst>
          </p:nvPr>
        </p:nvGraphicFramePr>
        <p:xfrm>
          <a:off x="697425" y="1123129"/>
          <a:ext cx="5806180" cy="42996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06180">
                  <a:extLst>
                    <a:ext uri="{9D8B030D-6E8A-4147-A177-3AD203B41FA5}">
                      <a16:colId xmlns:a16="http://schemas.microsoft.com/office/drawing/2014/main" val="1806867653"/>
                    </a:ext>
                  </a:extLst>
                </a:gridCol>
              </a:tblGrid>
              <a:tr h="2869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b="1" kern="100" cap="all" dirty="0" smtClean="0"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composantes </a:t>
                      </a:r>
                      <a:r>
                        <a:rPr lang="fr-FR" sz="1100" b="1" kern="100" cap="all" dirty="0"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essentielles </a:t>
                      </a:r>
                      <a:endParaRPr lang="fr-FR" sz="1100" b="1" kern="100" dirty="0">
                        <a:solidFill>
                          <a:srgbClr val="342571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0D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5864209"/>
                  </a:ext>
                </a:extLst>
              </a:tr>
              <a:tr h="2955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100" b="1" kern="100" dirty="0" smtClean="0">
                          <a:solidFill>
                            <a:srgbClr val="FF0000"/>
                          </a:solidFill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(Mettre la composante essentielle)</a:t>
                      </a:r>
                      <a:endParaRPr lang="fr-FR" sz="1100" b="1" kern="100" dirty="0">
                        <a:solidFill>
                          <a:srgbClr val="FF0000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0150895"/>
                  </a:ext>
                </a:extLst>
              </a:tr>
              <a:tr h="343217"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fr-FR" sz="1100" b="0" kern="100" dirty="0" smtClean="0">
                          <a:solidFill>
                            <a:srgbClr val="FF0000"/>
                          </a:solidFill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(Mettre l’indicateur de la prise en compte de la composante essentielle)</a:t>
                      </a:r>
                      <a:endParaRPr lang="fr-FR" sz="1100" b="0" kern="100" dirty="0">
                        <a:solidFill>
                          <a:srgbClr val="FF0000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753381"/>
                  </a:ext>
                </a:extLst>
              </a:tr>
              <a:tr h="3432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fr-FR" sz="11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2882605"/>
                  </a:ext>
                </a:extLst>
              </a:tr>
              <a:tr h="3432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fr-FR" sz="11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4049724"/>
                  </a:ext>
                </a:extLst>
              </a:tr>
              <a:tr h="3432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fr-FR" sz="11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9303986"/>
                  </a:ext>
                </a:extLst>
              </a:tr>
              <a:tr h="3026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100" b="1" kern="100" dirty="0" smtClean="0">
                          <a:solidFill>
                            <a:srgbClr val="FF0000"/>
                          </a:solidFill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(Mettre la composante essentielle)</a:t>
                      </a:r>
                      <a:endParaRPr lang="fr-FR" sz="1100" b="1" kern="100" dirty="0">
                        <a:solidFill>
                          <a:srgbClr val="FF0000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442164"/>
                  </a:ext>
                </a:extLst>
              </a:tr>
              <a:tr h="343217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fr-FR" sz="1100" b="0" i="0" u="none" strike="noStrike" kern="1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pace Grotesk" pitchFamily="2" charset="0"/>
                          <a:ea typeface="+mn-ea"/>
                          <a:cs typeface="Space Grotesk" pitchFamily="2" charset="0"/>
                        </a:rPr>
                        <a:t>(Mettre l’indicateur de la prise en compte de la composante essentielle)</a:t>
                      </a:r>
                      <a:endParaRPr kumimoji="0" lang="fr-FR" sz="11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1257276"/>
                  </a:ext>
                </a:extLst>
              </a:tr>
              <a:tr h="343217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kumimoji="0" lang="fr-FR" sz="11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3453024"/>
                  </a:ext>
                </a:extLst>
              </a:tr>
              <a:tr h="3432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fr-FR" sz="11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4926706"/>
                  </a:ext>
                </a:extLst>
              </a:tr>
              <a:tr h="3411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100" b="1" kern="100" dirty="0" smtClean="0">
                          <a:solidFill>
                            <a:srgbClr val="FF0000"/>
                          </a:solidFill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(Mettre la composante essentielle)</a:t>
                      </a:r>
                      <a:endParaRPr lang="fr-FR" sz="1100" b="1" kern="100" dirty="0">
                        <a:solidFill>
                          <a:srgbClr val="FF0000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7287998"/>
                  </a:ext>
                </a:extLst>
              </a:tr>
              <a:tr h="302947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fr-FR" sz="1100" b="0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pace Grotesk" pitchFamily="2" charset="0"/>
                          <a:ea typeface="+mn-ea"/>
                          <a:cs typeface="Space Grotesk" pitchFamily="2" charset="0"/>
                        </a:rPr>
                        <a:t>(Mettre l’indicateur de la prise en compte de la composante essentielle)</a:t>
                      </a:r>
                      <a:endParaRPr kumimoji="0" lang="fr-FR" sz="11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2901340"/>
                  </a:ext>
                </a:extLst>
              </a:tr>
              <a:tr h="3678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fr-FR" sz="11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860113"/>
                  </a:ext>
                </a:extLst>
              </a:tr>
            </a:tbl>
          </a:graphicData>
        </a:graphic>
      </p:graphicFrame>
      <p:graphicFrame>
        <p:nvGraphicFramePr>
          <p:cNvPr id="18" name="Tableau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778495"/>
              </p:ext>
            </p:extLst>
          </p:nvPr>
        </p:nvGraphicFramePr>
        <p:xfrm>
          <a:off x="6830044" y="1116837"/>
          <a:ext cx="4805109" cy="21352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05109">
                  <a:extLst>
                    <a:ext uri="{9D8B030D-6E8A-4147-A177-3AD203B41FA5}">
                      <a16:colId xmlns:a16="http://schemas.microsoft.com/office/drawing/2014/main" val="207430754"/>
                    </a:ext>
                  </a:extLst>
                </a:gridCol>
              </a:tblGrid>
              <a:tr h="2893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b="1" kern="100" cap="all" dirty="0"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Maîtrise des apprentissages critiques </a:t>
                      </a:r>
                      <a:endParaRPr lang="fr-FR" sz="1100" b="1" kern="100" dirty="0">
                        <a:solidFill>
                          <a:srgbClr val="342571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47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6916588"/>
                  </a:ext>
                </a:extLst>
              </a:tr>
              <a:tr h="3138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100" b="1" kern="100" dirty="0" smtClean="0">
                          <a:solidFill>
                            <a:srgbClr val="FF0000"/>
                          </a:solidFill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(Mettre l’apprentissage critique)</a:t>
                      </a:r>
                      <a:endParaRPr lang="fr-FR" sz="1100" b="1" kern="100" dirty="0">
                        <a:solidFill>
                          <a:srgbClr val="FF0000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3323847"/>
                  </a:ext>
                </a:extLst>
              </a:tr>
              <a:tr h="410944"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fr-FR" sz="1100" b="0" kern="100" dirty="0" smtClean="0">
                          <a:solidFill>
                            <a:srgbClr val="FF0000"/>
                          </a:solidFill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(Mettre l’indicateur de la maîtrise de l’apprentissage critique)</a:t>
                      </a:r>
                      <a:endParaRPr lang="fr-FR" sz="1100" b="0" kern="100" dirty="0">
                        <a:solidFill>
                          <a:srgbClr val="FF0000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1493134"/>
                  </a:ext>
                </a:extLst>
              </a:tr>
              <a:tr h="349857"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fr-FR" sz="1100" b="0" kern="100" dirty="0">
                        <a:solidFill>
                          <a:srgbClr val="FF0000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774274"/>
                  </a:ext>
                </a:extLst>
              </a:tr>
              <a:tr h="4412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100" b="1" kern="100" dirty="0" smtClean="0">
                          <a:solidFill>
                            <a:srgbClr val="FF0000"/>
                          </a:solidFill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(Mettre l’apprentissage critique)</a:t>
                      </a:r>
                      <a:endParaRPr lang="fr-FR" sz="1100" b="1" kern="100" dirty="0">
                        <a:solidFill>
                          <a:srgbClr val="FF0000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520524"/>
                  </a:ext>
                </a:extLst>
              </a:tr>
              <a:tr h="329996"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fr-FR" sz="1100" b="0" kern="100" dirty="0">
                        <a:solidFill>
                          <a:srgbClr val="FF0000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2033371"/>
                  </a:ext>
                </a:extLst>
              </a:tr>
            </a:tbl>
          </a:graphicData>
        </a:graphic>
      </p:graphicFrame>
      <p:graphicFrame>
        <p:nvGraphicFramePr>
          <p:cNvPr id="22" name="Tableau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806981"/>
              </p:ext>
            </p:extLst>
          </p:nvPr>
        </p:nvGraphicFramePr>
        <p:xfrm>
          <a:off x="6830043" y="3442349"/>
          <a:ext cx="4805109" cy="26483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05109">
                  <a:extLst>
                    <a:ext uri="{9D8B030D-6E8A-4147-A177-3AD203B41FA5}">
                      <a16:colId xmlns:a16="http://schemas.microsoft.com/office/drawing/2014/main" val="207430754"/>
                    </a:ext>
                  </a:extLst>
                </a:gridCol>
              </a:tblGrid>
              <a:tr h="2893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b="1" kern="100" cap="all" dirty="0" smtClean="0"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COMPÉTENCES TRANSVERSALES</a:t>
                      </a:r>
                      <a:endParaRPr lang="fr-FR" sz="1100" b="1" kern="100" dirty="0">
                        <a:solidFill>
                          <a:srgbClr val="342571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83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6916588"/>
                  </a:ext>
                </a:extLst>
              </a:tr>
              <a:tr h="4373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100" b="1" kern="100" dirty="0" smtClean="0">
                          <a:solidFill>
                            <a:srgbClr val="FF0000"/>
                          </a:solidFill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(Mettre la compétence transversale)</a:t>
                      </a:r>
                      <a:endParaRPr lang="fr-FR" sz="1100" b="1" kern="100" dirty="0">
                        <a:solidFill>
                          <a:srgbClr val="FF0000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3323847"/>
                  </a:ext>
                </a:extLst>
              </a:tr>
              <a:tr h="418842"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fr-FR" sz="1100" b="0" kern="100" dirty="0" smtClean="0">
                          <a:solidFill>
                            <a:srgbClr val="FF0000"/>
                          </a:solidFill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(Mettre l’indicateur du développement de la compétence transversale)</a:t>
                      </a:r>
                      <a:endParaRPr lang="fr-FR" sz="1100" b="0" kern="100" dirty="0">
                        <a:solidFill>
                          <a:srgbClr val="FF0000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1493134"/>
                  </a:ext>
                </a:extLst>
              </a:tr>
              <a:tr h="357808"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fr-FR" sz="1100" b="0" kern="100" dirty="0">
                        <a:solidFill>
                          <a:srgbClr val="FF0000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774274"/>
                  </a:ext>
                </a:extLst>
              </a:tr>
              <a:tr h="3492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100" b="1" kern="100" dirty="0" smtClean="0">
                          <a:solidFill>
                            <a:srgbClr val="FF0000"/>
                          </a:solidFill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(Mettre la compétence transversale)</a:t>
                      </a:r>
                      <a:endParaRPr lang="fr-FR" sz="1100" b="1" kern="100" dirty="0">
                        <a:solidFill>
                          <a:srgbClr val="FF0000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520524"/>
                  </a:ext>
                </a:extLst>
              </a:tr>
              <a:tr h="501491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fr-FR" sz="1100" b="0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Space Grotesk" pitchFamily="2" charset="0"/>
                          <a:ea typeface="+mn-ea"/>
                          <a:cs typeface="Space Grotesk" pitchFamily="2" charset="0"/>
                        </a:rPr>
                        <a:t>(Mettre l’indicateur du développement de la compétence transversale)</a:t>
                      </a:r>
                      <a:endParaRPr kumimoji="0" lang="fr-FR" sz="11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2033371"/>
                  </a:ext>
                </a:extLst>
              </a:tr>
              <a:tr h="294198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kumimoji="0" lang="fr-FR" sz="11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8993299"/>
                  </a:ext>
                </a:extLst>
              </a:tr>
            </a:tbl>
          </a:graphicData>
        </a:graphic>
      </p:graphicFrame>
      <p:sp>
        <p:nvSpPr>
          <p:cNvPr id="19" name="Rectangle 18"/>
          <p:cNvSpPr/>
          <p:nvPr/>
        </p:nvSpPr>
        <p:spPr>
          <a:xfrm>
            <a:off x="600583" y="144833"/>
            <a:ext cx="62583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 err="1" smtClean="0">
                <a:latin typeface="Space Grotesk" pitchFamily="2" charset="0"/>
                <a:cs typeface="Space Grotesk" pitchFamily="2" charset="0"/>
              </a:rPr>
              <a:t>SAé</a:t>
            </a:r>
            <a:r>
              <a:rPr lang="fr-FR" sz="1400" b="1" dirty="0" smtClean="0">
                <a:latin typeface="Space Grotesk" pitchFamily="2" charset="0"/>
                <a:cs typeface="Space Grotesk" pitchFamily="2" charset="0"/>
              </a:rPr>
              <a:t> :</a:t>
            </a:r>
            <a:r>
              <a:rPr lang="fr-FR" sz="1400" b="1" dirty="0" smtClean="0">
                <a:solidFill>
                  <a:srgbClr val="6A47E3"/>
                </a:solidFill>
                <a:latin typeface="Space Grotesk" pitchFamily="2" charset="0"/>
                <a:cs typeface="Space Grotesk" pitchFamily="2" charset="0"/>
              </a:rPr>
              <a:t> </a:t>
            </a:r>
            <a:r>
              <a:rPr lang="fr-FR" sz="1400" b="1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Nom de la </a:t>
            </a:r>
            <a:r>
              <a:rPr lang="fr-FR" sz="1400" b="1" dirty="0" err="1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SAé</a:t>
            </a:r>
            <a:endParaRPr lang="fr-FR" sz="1400" b="1" dirty="0">
              <a:solidFill>
                <a:srgbClr val="FF0000"/>
              </a:solidFill>
              <a:latin typeface="Space Grotesk" pitchFamily="2" charset="0"/>
              <a:cs typeface="Space Grotesk" pitchFamily="2" charset="0"/>
            </a:endParaRPr>
          </a:p>
        </p:txBody>
      </p:sp>
      <p:cxnSp>
        <p:nvCxnSpPr>
          <p:cNvPr id="20" name="Connecteur droit 19"/>
          <p:cNvCxnSpPr/>
          <p:nvPr/>
        </p:nvCxnSpPr>
        <p:spPr>
          <a:xfrm>
            <a:off x="697424" y="452610"/>
            <a:ext cx="5129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954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6" name="Groupe 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6379157"/>
              <a:ext cx="12192000" cy="478843"/>
            </a:xfrm>
            <a:prstGeom prst="rect">
              <a:avLst/>
            </a:prstGeom>
            <a:solidFill>
              <a:srgbClr val="D9D9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7"/>
            <p:cNvSpPr/>
            <p:nvPr/>
          </p:nvSpPr>
          <p:spPr>
            <a:xfrm rot="16200000">
              <a:off x="-2950157" y="2950158"/>
              <a:ext cx="6379159" cy="478843"/>
            </a:xfrm>
            <a:prstGeom prst="rect">
              <a:avLst/>
            </a:prstGeom>
            <a:solidFill>
              <a:srgbClr val="6A47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68" b="12542"/>
            <a:stretch/>
          </p:blipFill>
          <p:spPr>
            <a:xfrm>
              <a:off x="98580" y="6424309"/>
              <a:ext cx="1004007" cy="388538"/>
            </a:xfrm>
            <a:prstGeom prst="rect">
              <a:avLst/>
            </a:prstGeom>
          </p:spPr>
        </p:pic>
        <p:pic>
          <p:nvPicPr>
            <p:cNvPr id="12" name="Image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74" t="25704" r="8589" b="18380"/>
            <a:stretch/>
          </p:blipFill>
          <p:spPr>
            <a:xfrm>
              <a:off x="1201167" y="6453059"/>
              <a:ext cx="1011792" cy="359788"/>
            </a:xfrm>
            <a:prstGeom prst="rect">
              <a:avLst/>
            </a:prstGeom>
          </p:spPr>
        </p:pic>
        <p:sp>
          <p:nvSpPr>
            <p:cNvPr id="13" name="ZoneTexte 12"/>
            <p:cNvSpPr txBox="1"/>
            <p:nvPr/>
          </p:nvSpPr>
          <p:spPr>
            <a:xfrm>
              <a:off x="10031347" y="6502148"/>
              <a:ext cx="209933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000" b="1" dirty="0" smtClean="0">
                  <a:latin typeface="Space Grotesk" pitchFamily="2" charset="0"/>
                  <a:cs typeface="Space Grotesk" pitchFamily="2" charset="0"/>
                </a:rPr>
                <a:t>Fiche de présentation de SAé</a:t>
              </a:r>
              <a:endParaRPr lang="fr-FR" sz="1000" b="1" dirty="0">
                <a:latin typeface="Space Grotesk" pitchFamily="2" charset="0"/>
                <a:cs typeface="Space Grotesk" pitchFamily="2" charset="0"/>
              </a:endParaRPr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697424" y="574235"/>
            <a:ext cx="2976848" cy="415498"/>
            <a:chOff x="718039" y="641132"/>
            <a:chExt cx="2976848" cy="415498"/>
          </a:xfrm>
        </p:grpSpPr>
        <p:sp>
          <p:nvSpPr>
            <p:cNvPr id="2" name="Rectangle 1"/>
            <p:cNvSpPr/>
            <p:nvPr/>
          </p:nvSpPr>
          <p:spPr>
            <a:xfrm>
              <a:off x="1037655" y="641132"/>
              <a:ext cx="2332690" cy="4154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1400" b="1" dirty="0" smtClean="0">
                  <a:latin typeface="Space Grotesk" pitchFamily="2" charset="0"/>
                  <a:cs typeface="Space Grotesk" pitchFamily="2" charset="0"/>
                </a:rPr>
                <a:t>ORGANISATION DE LA SAé</a:t>
              </a:r>
              <a:endParaRPr lang="fr-FR" sz="1400" b="1" dirty="0">
                <a:latin typeface="Space Grotesk" pitchFamily="2" charset="0"/>
                <a:cs typeface="Space Grotesk" pitchFamily="2" charset="0"/>
              </a:endParaRPr>
            </a:p>
          </p:txBody>
        </p:sp>
        <p:sp>
          <p:nvSpPr>
            <p:cNvPr id="9" name="Flèche droite 8"/>
            <p:cNvSpPr/>
            <p:nvPr/>
          </p:nvSpPr>
          <p:spPr>
            <a:xfrm flipV="1">
              <a:off x="718039" y="766155"/>
              <a:ext cx="308410" cy="208741"/>
            </a:xfrm>
            <a:prstGeom prst="rightArrow">
              <a:avLst/>
            </a:prstGeom>
            <a:solidFill>
              <a:srgbClr val="6A47E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4" name="Image 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985"/>
            <a:stretch/>
          </p:blipFill>
          <p:spPr>
            <a:xfrm>
              <a:off x="3342635" y="717010"/>
              <a:ext cx="352252" cy="295946"/>
            </a:xfrm>
            <a:prstGeom prst="rect">
              <a:avLst/>
            </a:prstGeom>
          </p:spPr>
        </p:pic>
      </p:grpSp>
      <p:graphicFrame>
        <p:nvGraphicFramePr>
          <p:cNvPr id="18" name="Tableau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3900699"/>
              </p:ext>
            </p:extLst>
          </p:nvPr>
        </p:nvGraphicFramePr>
        <p:xfrm>
          <a:off x="781322" y="1111360"/>
          <a:ext cx="11108201" cy="48162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1133">
                  <a:extLst>
                    <a:ext uri="{9D8B030D-6E8A-4147-A177-3AD203B41FA5}">
                      <a16:colId xmlns:a16="http://schemas.microsoft.com/office/drawing/2014/main" val="2160232291"/>
                    </a:ext>
                  </a:extLst>
                </a:gridCol>
                <a:gridCol w="1823969">
                  <a:extLst>
                    <a:ext uri="{9D8B030D-6E8A-4147-A177-3AD203B41FA5}">
                      <a16:colId xmlns:a16="http://schemas.microsoft.com/office/drawing/2014/main" val="947637887"/>
                    </a:ext>
                  </a:extLst>
                </a:gridCol>
                <a:gridCol w="1397636">
                  <a:extLst>
                    <a:ext uri="{9D8B030D-6E8A-4147-A177-3AD203B41FA5}">
                      <a16:colId xmlns:a16="http://schemas.microsoft.com/office/drawing/2014/main" val="2017479406"/>
                    </a:ext>
                  </a:extLst>
                </a:gridCol>
                <a:gridCol w="1845999">
                  <a:extLst>
                    <a:ext uri="{9D8B030D-6E8A-4147-A177-3AD203B41FA5}">
                      <a16:colId xmlns:a16="http://schemas.microsoft.com/office/drawing/2014/main" val="757053948"/>
                    </a:ext>
                  </a:extLst>
                </a:gridCol>
                <a:gridCol w="1405239">
                  <a:extLst>
                    <a:ext uri="{9D8B030D-6E8A-4147-A177-3AD203B41FA5}">
                      <a16:colId xmlns:a16="http://schemas.microsoft.com/office/drawing/2014/main" val="62556966"/>
                    </a:ext>
                  </a:extLst>
                </a:gridCol>
                <a:gridCol w="1436650">
                  <a:extLst>
                    <a:ext uri="{9D8B030D-6E8A-4147-A177-3AD203B41FA5}">
                      <a16:colId xmlns:a16="http://schemas.microsoft.com/office/drawing/2014/main" val="641894890"/>
                    </a:ext>
                  </a:extLst>
                </a:gridCol>
                <a:gridCol w="1079336">
                  <a:extLst>
                    <a:ext uri="{9D8B030D-6E8A-4147-A177-3AD203B41FA5}">
                      <a16:colId xmlns:a16="http://schemas.microsoft.com/office/drawing/2014/main" val="939456514"/>
                    </a:ext>
                  </a:extLst>
                </a:gridCol>
                <a:gridCol w="1158239">
                  <a:extLst>
                    <a:ext uri="{9D8B030D-6E8A-4147-A177-3AD203B41FA5}">
                      <a16:colId xmlns:a16="http://schemas.microsoft.com/office/drawing/2014/main" val="1478967420"/>
                    </a:ext>
                  </a:extLst>
                </a:gridCol>
              </a:tblGrid>
              <a:tr h="4005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kern="100" dirty="0">
                          <a:effectLst/>
                        </a:rPr>
                        <a:t> </a:t>
                      </a:r>
                      <a:endParaRPr lang="fr-FR" sz="1200" kern="1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00" dirty="0" smtClean="0">
                          <a:solidFill>
                            <a:schemeClr val="bg1"/>
                          </a:solidFill>
                          <a:effectLst/>
                          <a:latin typeface="Space Grotesk" pitchFamily="2" charset="0"/>
                          <a:ea typeface="Aptos"/>
                          <a:cs typeface="Space Grotesk" pitchFamily="2" charset="0"/>
                        </a:rPr>
                        <a:t>Séance ou semaine</a:t>
                      </a:r>
                      <a:endParaRPr lang="fr-FR" sz="1000" kern="100" dirty="0">
                        <a:solidFill>
                          <a:schemeClr val="bg1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68580" marR="68580" marT="0" marB="0" anchor="ctr">
                    <a:solidFill>
                      <a:srgbClr val="6A47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kern="100" dirty="0" smtClean="0">
                          <a:solidFill>
                            <a:schemeClr val="bg1"/>
                          </a:solidFill>
                          <a:effectLst/>
                          <a:latin typeface="Space Grotesk" pitchFamily="2" charset="0"/>
                          <a:ea typeface="Aptos"/>
                          <a:cs typeface="Space Grotesk" pitchFamily="2" charset="0"/>
                        </a:rPr>
                        <a:t>Séance ou semaine</a:t>
                      </a:r>
                    </a:p>
                  </a:txBody>
                  <a:tcPr marL="68580" marR="68580" marT="0" marB="0" anchor="ctr">
                    <a:solidFill>
                      <a:srgbClr val="6A47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kern="100" dirty="0" smtClean="0">
                          <a:solidFill>
                            <a:schemeClr val="bg1"/>
                          </a:solidFill>
                          <a:effectLst/>
                          <a:latin typeface="Space Grotesk" pitchFamily="2" charset="0"/>
                          <a:ea typeface="Aptos"/>
                          <a:cs typeface="Space Grotesk" pitchFamily="2" charset="0"/>
                        </a:rPr>
                        <a:t>Séance ou semaine</a:t>
                      </a:r>
                    </a:p>
                  </a:txBody>
                  <a:tcPr marL="68580" marR="68580" marT="0" marB="0" anchor="ctr">
                    <a:solidFill>
                      <a:srgbClr val="6A47E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kern="100" dirty="0" smtClean="0">
                          <a:solidFill>
                            <a:schemeClr val="bg1"/>
                          </a:solidFill>
                          <a:effectLst/>
                          <a:latin typeface="Space Grotesk" pitchFamily="2" charset="0"/>
                          <a:ea typeface="Aptos"/>
                          <a:cs typeface="Space Grotesk" pitchFamily="2" charset="0"/>
                        </a:rPr>
                        <a:t>Séance ou semaine</a:t>
                      </a:r>
                    </a:p>
                  </a:txBody>
                  <a:tcPr marL="68580" marR="68580" marT="0" marB="0" anchor="ctr">
                    <a:solidFill>
                      <a:srgbClr val="6A47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00" dirty="0" smtClean="0">
                          <a:solidFill>
                            <a:schemeClr val="bg1"/>
                          </a:solidFill>
                          <a:effectLst/>
                          <a:latin typeface="Space Grotesk" pitchFamily="2" charset="0"/>
                          <a:ea typeface="Aptos"/>
                          <a:cs typeface="Space Grotesk" pitchFamily="2" charset="0"/>
                        </a:rPr>
                        <a:t>Séance ou semaine</a:t>
                      </a:r>
                      <a:endParaRPr lang="fr-FR" sz="1000" kern="100" dirty="0">
                        <a:solidFill>
                          <a:schemeClr val="bg1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68580" marR="68580" marT="0" marB="0" anchor="ctr">
                    <a:solidFill>
                      <a:srgbClr val="6A47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176638"/>
                  </a:ext>
                </a:extLst>
              </a:tr>
              <a:tr h="19229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kern="100" cap="all" dirty="0" smtClean="0">
                          <a:solidFill>
                            <a:schemeClr val="tx1"/>
                          </a:solidFill>
                          <a:effectLst/>
                        </a:rPr>
                        <a:t>Séances</a:t>
                      </a:r>
                      <a:endParaRPr lang="fr-FR" sz="1100" kern="100" dirty="0">
                        <a:solidFill>
                          <a:schemeClr val="tx1"/>
                        </a:solidFill>
                        <a:effectLst/>
                        <a:latin typeface="Space Grotesk Medium" pitchFamily="2" charset="0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4BDC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 anchor="ctr">
                    <a:solidFill>
                      <a:srgbClr val="54BDC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68580" marR="68580" marT="0" marB="0" anchor="ctr">
                    <a:solidFill>
                      <a:srgbClr val="54BDC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68580" marR="68580" marT="0" marB="0" anchor="ctr">
                    <a:solidFill>
                      <a:srgbClr val="54BDC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68580" marR="68580" marT="0" marB="0" anchor="ctr">
                    <a:solidFill>
                      <a:srgbClr val="54BDC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68580" marR="68580" marT="0" marB="0" anchor="ctr">
                    <a:solidFill>
                      <a:srgbClr val="54BDC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68580" marR="68580" marT="0" marB="0" anchor="ctr">
                    <a:solidFill>
                      <a:srgbClr val="54BDC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 anchor="ctr">
                    <a:solidFill>
                      <a:srgbClr val="54BD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731129"/>
                  </a:ext>
                </a:extLst>
              </a:tr>
              <a:tr h="8713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kern="100" cap="all" dirty="0">
                          <a:solidFill>
                            <a:schemeClr val="tx1"/>
                          </a:solidFill>
                          <a:effectLst/>
                        </a:rPr>
                        <a:t>Autonomie</a:t>
                      </a:r>
                      <a:endParaRPr lang="fr-FR" sz="1100" kern="100" dirty="0">
                        <a:solidFill>
                          <a:schemeClr val="tx1"/>
                        </a:solidFill>
                        <a:effectLst/>
                        <a:latin typeface="Space Grotesk Medium" pitchFamily="2" charset="0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9D9E3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 anchor="ctr">
                    <a:solidFill>
                      <a:srgbClr val="D9D9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fr-FR"/>
                    </a:p>
                  </a:txBody>
                  <a:tcPr marL="68580" marR="68580" marT="0" marB="0" anchor="ctr">
                    <a:solidFill>
                      <a:srgbClr val="D9D9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fr-FR"/>
                    </a:p>
                  </a:txBody>
                  <a:tcPr marL="68580" marR="68580" marT="0" marB="0" anchor="ctr">
                    <a:solidFill>
                      <a:srgbClr val="D9D9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 anchor="ctr">
                    <a:solidFill>
                      <a:srgbClr val="D9D9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185131"/>
                  </a:ext>
                </a:extLst>
              </a:tr>
              <a:tr h="16214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kern="100" cap="all" dirty="0">
                          <a:effectLst/>
                        </a:rPr>
                        <a:t>RenduS</a:t>
                      </a:r>
                      <a:endParaRPr lang="fr-FR" sz="1100" kern="100" dirty="0">
                        <a:solidFill>
                          <a:srgbClr val="342571"/>
                        </a:solidFill>
                        <a:effectLst/>
                        <a:latin typeface="Space Grotesk Medium" pitchFamily="2" charset="0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34257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 anchor="ctr">
                    <a:solidFill>
                      <a:srgbClr val="3425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fr-FR"/>
                    </a:p>
                  </a:txBody>
                  <a:tcPr marL="68580" marR="68580" marT="0" marB="0" anchor="ctr">
                    <a:solidFill>
                      <a:srgbClr val="3425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fr-FR"/>
                    </a:p>
                  </a:txBody>
                  <a:tcPr marL="68580" marR="68580" marT="0" marB="0" anchor="ctr">
                    <a:solidFill>
                      <a:srgbClr val="3425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 anchor="ctr">
                    <a:solidFill>
                      <a:srgbClr val="3425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3271266"/>
                  </a:ext>
                </a:extLst>
              </a:tr>
            </a:tbl>
          </a:graphicData>
        </a:graphic>
      </p:graphicFrame>
      <p:sp>
        <p:nvSpPr>
          <p:cNvPr id="19" name="Rectangle 18"/>
          <p:cNvSpPr/>
          <p:nvPr/>
        </p:nvSpPr>
        <p:spPr>
          <a:xfrm>
            <a:off x="600583" y="144833"/>
            <a:ext cx="62583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 err="1" smtClean="0">
                <a:latin typeface="Space Grotesk" pitchFamily="2" charset="0"/>
                <a:cs typeface="Space Grotesk" pitchFamily="2" charset="0"/>
              </a:rPr>
              <a:t>SAé</a:t>
            </a:r>
            <a:r>
              <a:rPr lang="fr-FR" sz="1400" b="1" dirty="0" smtClean="0">
                <a:latin typeface="Space Grotesk" pitchFamily="2" charset="0"/>
                <a:cs typeface="Space Grotesk" pitchFamily="2" charset="0"/>
              </a:rPr>
              <a:t> :</a:t>
            </a:r>
            <a:r>
              <a:rPr lang="fr-FR" sz="1400" b="1" dirty="0" smtClean="0">
                <a:solidFill>
                  <a:srgbClr val="6A47E3"/>
                </a:solidFill>
                <a:latin typeface="Space Grotesk" pitchFamily="2" charset="0"/>
                <a:cs typeface="Space Grotesk" pitchFamily="2" charset="0"/>
              </a:rPr>
              <a:t> </a:t>
            </a:r>
            <a:r>
              <a:rPr lang="fr-FR" sz="1400" b="1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Nom de la </a:t>
            </a:r>
            <a:r>
              <a:rPr lang="fr-FR" sz="1400" b="1" dirty="0" err="1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SAé</a:t>
            </a:r>
            <a:endParaRPr lang="fr-FR" sz="1400" b="1" dirty="0">
              <a:solidFill>
                <a:srgbClr val="FF0000"/>
              </a:solidFill>
              <a:latin typeface="Space Grotesk" pitchFamily="2" charset="0"/>
              <a:cs typeface="Space Grotesk" pitchFamily="2" charset="0"/>
            </a:endParaRPr>
          </a:p>
        </p:txBody>
      </p:sp>
      <p:cxnSp>
        <p:nvCxnSpPr>
          <p:cNvPr id="20" name="Connecteur droit 19"/>
          <p:cNvCxnSpPr/>
          <p:nvPr/>
        </p:nvCxnSpPr>
        <p:spPr>
          <a:xfrm>
            <a:off x="697424" y="452610"/>
            <a:ext cx="5129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183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</TotalTime>
  <Words>490</Words>
  <Application>Microsoft Office PowerPoint</Application>
  <PresentationFormat>Grand écran</PresentationFormat>
  <Paragraphs>85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6" baseType="lpstr">
      <vt:lpstr>Aptos</vt:lpstr>
      <vt:lpstr>Arial</vt:lpstr>
      <vt:lpstr>Calibri</vt:lpstr>
      <vt:lpstr>Calibri Light</vt:lpstr>
      <vt:lpstr>Courier New</vt:lpstr>
      <vt:lpstr>Space Grotesk</vt:lpstr>
      <vt:lpstr>Space Grotesk Medium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UPEC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Emilie Garcia</dc:creator>
  <cp:lastModifiedBy>Emilie Garcia</cp:lastModifiedBy>
  <cp:revision>52</cp:revision>
  <dcterms:created xsi:type="dcterms:W3CDTF">2026-04-15T09:06:48Z</dcterms:created>
  <dcterms:modified xsi:type="dcterms:W3CDTF">2026-05-22T08:47:57Z</dcterms:modified>
</cp:coreProperties>
</file>